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4"/>
  </p:sldMasterIdLst>
  <p:sldIdLst>
    <p:sldId id="256" r:id="rId5"/>
    <p:sldId id="259" r:id="rId6"/>
    <p:sldId id="266" r:id="rId7"/>
    <p:sldId id="267" r:id="rId8"/>
    <p:sldId id="268" r:id="rId9"/>
    <p:sldId id="261" r:id="rId10"/>
    <p:sldId id="270" r:id="rId11"/>
    <p:sldId id="271" r:id="rId12"/>
    <p:sldId id="272" r:id="rId13"/>
    <p:sldId id="265" r:id="rId14"/>
    <p:sldId id="269" r:id="rId15"/>
    <p:sldId id="263" r:id="rId16"/>
    <p:sldId id="258"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4648" autoAdjust="0"/>
  </p:normalViewPr>
  <p:slideViewPr>
    <p:cSldViewPr snapToGrid="0">
      <p:cViewPr varScale="1">
        <p:scale>
          <a:sx n="46" d="100"/>
          <a:sy n="46" d="100"/>
        </p:scale>
        <p:origin x="4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766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0B6E300-0A13-4A81-945A-7333C271A069}" type="datetimeFigureOut">
              <a:rPr lang="en-US" dirty="0"/>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961145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671962-1EA4-46E7-BCB0-F36CE46D1A59}" type="datetimeFigureOut">
              <a:rPr lang="en-US" dirty="0"/>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81913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0BB376-B19C-488D-ABEB-03C7E6E9E3E0}" type="datetimeFigureOut">
              <a:rPr lang="en-US" dirty="0"/>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‹Nr.›</a:t>
            </a:fld>
            <a:endParaRPr lang="en-US" dirty="0"/>
          </a:p>
        </p:txBody>
      </p:sp>
    </p:spTree>
    <p:extLst>
      <p:ext uri="{BB962C8B-B14F-4D97-AF65-F5344CB8AC3E}">
        <p14:creationId xmlns:p14="http://schemas.microsoft.com/office/powerpoint/2010/main" val="1992567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5/20/2022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2863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D9E2A62-1983-43A1-A163-D8AA46534C80}" type="datetimeFigureOut">
              <a:rPr lang="en-US" dirty="0"/>
              <a:t>5/20/2022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424517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98F3E3B-34E3-4345-B2A1-994B83598A9C}" type="datetimeFigureOut">
              <a:rPr lang="en-US" dirty="0"/>
              <a:t>5/20/2022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2169174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5/20/2022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1964670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5/20/2022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1616935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5/20/2022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‹Nr.›</a:t>
            </a:fld>
            <a:endParaRPr lang="en-US" dirty="0"/>
          </a:p>
        </p:txBody>
      </p:sp>
    </p:spTree>
    <p:extLst>
      <p:ext uri="{BB962C8B-B14F-4D97-AF65-F5344CB8AC3E}">
        <p14:creationId xmlns:p14="http://schemas.microsoft.com/office/powerpoint/2010/main" val="4286324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5/20/2022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extLst>
      <p:ext uri="{BB962C8B-B14F-4D97-AF65-F5344CB8AC3E}">
        <p14:creationId xmlns:p14="http://schemas.microsoft.com/office/powerpoint/2010/main" val="59288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5/20/2022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‹Nr.›</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146059"/>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Felix.Jaitner@austausch.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ria.ru/politics/20160206/1370479529.html" TargetMode="External"/><Relationship Id="rId2" Type="http://schemas.openxmlformats.org/officeDocument/2006/relationships/hyperlink" Target="https://www.amnesty.de/informieren/aktuell/russland-kreml-ruecksichtloses-vorgehen-gegen-antikriegsbewegung-unabhaengige-medi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67269" y="1001557"/>
            <a:ext cx="11857462" cy="882327"/>
          </a:xfrm>
        </p:spPr>
        <p:txBody>
          <a:bodyPr>
            <a:normAutofit/>
          </a:bodyPr>
          <a:lstStyle/>
          <a:p>
            <a:pPr algn="ctr"/>
            <a:r>
              <a:rPr lang="en-US" sz="4800" b="1" dirty="0">
                <a:solidFill>
                  <a:schemeClr val="tx1"/>
                </a:solidFill>
                <a:ea typeface="+mj-lt"/>
                <a:cs typeface="+mj-lt"/>
              </a:rPr>
              <a:t>Die </a:t>
            </a:r>
            <a:r>
              <a:rPr lang="en-US" sz="4800" b="1" dirty="0" err="1">
                <a:solidFill>
                  <a:schemeClr val="tx1"/>
                </a:solidFill>
                <a:ea typeface="+mj-lt"/>
                <a:cs typeface="+mj-lt"/>
              </a:rPr>
              <a:t>Klimakrise</a:t>
            </a:r>
            <a:r>
              <a:rPr lang="en-US" sz="4800" b="1" dirty="0">
                <a:solidFill>
                  <a:schemeClr val="tx1"/>
                </a:solidFill>
                <a:ea typeface="+mj-lt"/>
                <a:cs typeface="+mj-lt"/>
              </a:rPr>
              <a:t> in </a:t>
            </a:r>
            <a:r>
              <a:rPr lang="en-US" sz="4800" b="1" dirty="0" err="1">
                <a:solidFill>
                  <a:schemeClr val="tx1"/>
                </a:solidFill>
                <a:ea typeface="+mj-lt"/>
                <a:cs typeface="+mj-lt"/>
              </a:rPr>
              <a:t>Russland</a:t>
            </a:r>
            <a:endParaRPr lang="en-US" sz="4800" dirty="0">
              <a:solidFill>
                <a:schemeClr val="tx1"/>
              </a:solidFill>
              <a:cs typeface="Calibri Light"/>
            </a:endParaRPr>
          </a:p>
        </p:txBody>
      </p:sp>
      <p:sp>
        <p:nvSpPr>
          <p:cNvPr id="3" name="Untertitel 2"/>
          <p:cNvSpPr>
            <a:spLocks noGrp="1"/>
          </p:cNvSpPr>
          <p:nvPr>
            <p:ph type="subTitle" idx="1"/>
          </p:nvPr>
        </p:nvSpPr>
        <p:spPr>
          <a:xfrm>
            <a:off x="4702097" y="3917989"/>
            <a:ext cx="3159512" cy="531348"/>
          </a:xfrm>
        </p:spPr>
        <p:txBody>
          <a:bodyPr vert="horz" lIns="91440" tIns="45720" rIns="91440" bIns="45720" rtlCol="0" anchor="t">
            <a:normAutofit/>
          </a:bodyPr>
          <a:lstStyle/>
          <a:p>
            <a:pPr algn="ctr"/>
            <a:r>
              <a:rPr lang="de-DE" dirty="0">
                <a:cs typeface="Calibri"/>
              </a:rPr>
              <a:t>19. Mai 2022</a:t>
            </a:r>
          </a:p>
        </p:txBody>
      </p:sp>
      <p:sp>
        <p:nvSpPr>
          <p:cNvPr id="6" name="TextBox 5">
            <a:extLst>
              <a:ext uri="{FF2B5EF4-FFF2-40B4-BE49-F238E27FC236}">
                <a16:creationId xmlns:a16="http://schemas.microsoft.com/office/drawing/2014/main" id="{8F221F7F-B8CE-4407-8BB8-B71A935684E6}"/>
              </a:ext>
            </a:extLst>
          </p:cNvPr>
          <p:cNvSpPr txBox="1"/>
          <p:nvPr/>
        </p:nvSpPr>
        <p:spPr>
          <a:xfrm>
            <a:off x="248179" y="4705141"/>
            <a:ext cx="430178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Calibri Light"/>
                <a:cs typeface="Calibri Light"/>
              </a:rPr>
              <a:t>Felix Jaitner</a:t>
            </a:r>
            <a:br>
              <a:rPr lang="en-US" sz="2400" b="1" dirty="0">
                <a:latin typeface="Calibri Light"/>
                <a:cs typeface="Calibri Light"/>
              </a:rPr>
            </a:br>
            <a:r>
              <a:rPr lang="en-US" sz="2400" b="1" dirty="0">
                <a:latin typeface="Calibri Light"/>
                <a:cs typeface="Calibri Light"/>
              </a:rPr>
              <a:t>Leiter Klima und Umwelt</a:t>
            </a:r>
            <a:br>
              <a:rPr lang="en-US" sz="2400" b="1" dirty="0">
                <a:latin typeface="Calibri Light"/>
                <a:cs typeface="Calibri Light"/>
              </a:rPr>
            </a:br>
            <a:r>
              <a:rPr lang="en-US" sz="2400" b="1" dirty="0">
                <a:latin typeface="Calibri Light"/>
                <a:cs typeface="Calibri Light"/>
              </a:rPr>
              <a:t>Deutsch-</a:t>
            </a:r>
            <a:r>
              <a:rPr lang="en-US" sz="2400" b="1" dirty="0" err="1">
                <a:latin typeface="Calibri Light"/>
                <a:cs typeface="Calibri Light"/>
              </a:rPr>
              <a:t>Russischer</a:t>
            </a:r>
            <a:r>
              <a:rPr lang="en-US" sz="2400" b="1" dirty="0">
                <a:latin typeface="Calibri Light"/>
                <a:cs typeface="Calibri Light"/>
              </a:rPr>
              <a:t> </a:t>
            </a:r>
            <a:r>
              <a:rPr lang="en-US" sz="2400" b="1" dirty="0" err="1">
                <a:latin typeface="Calibri Light"/>
                <a:cs typeface="Calibri Light"/>
              </a:rPr>
              <a:t>Austausch</a:t>
            </a:r>
            <a:r>
              <a:rPr lang="en-US" sz="2400" b="1" dirty="0">
                <a:latin typeface="Calibri Light"/>
                <a:cs typeface="Calibri Light"/>
              </a:rPr>
              <a:t> </a:t>
            </a:r>
            <a:r>
              <a:rPr lang="en-US" sz="2400" b="1" dirty="0" err="1">
                <a:latin typeface="Calibri Light"/>
                <a:cs typeface="Calibri Light"/>
              </a:rPr>
              <a:t>e.V.</a:t>
            </a:r>
            <a:endParaRPr lang="en-US" sz="2400" b="1" dirty="0">
              <a:latin typeface="Calibri Light"/>
              <a:cs typeface="Calibri Light"/>
            </a:endParaRPr>
          </a:p>
          <a:p>
            <a:r>
              <a:rPr lang="en-US" sz="2400" b="1" dirty="0">
                <a:latin typeface="Calibri Light"/>
                <a:cs typeface="Calibri Light"/>
                <a:hlinkClick r:id="rId2"/>
              </a:rPr>
              <a:t>felix.jaitner@austausch.org</a:t>
            </a:r>
            <a:r>
              <a:rPr lang="en-US" sz="2400" b="1" dirty="0">
                <a:latin typeface="Calibri Light"/>
                <a:cs typeface="Calibri Light"/>
              </a:rPr>
              <a:t>  </a:t>
            </a:r>
            <a:endParaRPr lang="en-US" sz="2400" dirty="0">
              <a:latin typeface="Calibri Light"/>
              <a:cs typeface="Calibri Light"/>
            </a:endParaRPr>
          </a:p>
        </p:txBody>
      </p:sp>
      <p:pic>
        <p:nvPicPr>
          <p:cNvPr id="7" name="Picture 7">
            <a:extLst>
              <a:ext uri="{FF2B5EF4-FFF2-40B4-BE49-F238E27FC236}">
                <a16:creationId xmlns:a16="http://schemas.microsoft.com/office/drawing/2014/main" id="{47D5D3FA-F8A4-4E6A-82E8-2C10A4C2DA5D}"/>
              </a:ext>
            </a:extLst>
          </p:cNvPr>
          <p:cNvPicPr>
            <a:picLocks noChangeAspect="1"/>
          </p:cNvPicPr>
          <p:nvPr/>
        </p:nvPicPr>
        <p:blipFill>
          <a:blip r:embed="rId3"/>
          <a:stretch>
            <a:fillRect/>
          </a:stretch>
        </p:blipFill>
        <p:spPr>
          <a:xfrm>
            <a:off x="5230504" y="5294289"/>
            <a:ext cx="1730991" cy="919703"/>
          </a:xfrm>
          <a:prstGeom prst="rect">
            <a:avLst/>
          </a:prstGeom>
        </p:spPr>
      </p:pic>
      <p:sp>
        <p:nvSpPr>
          <p:cNvPr id="8" name="Textfeld 7">
            <a:extLst>
              <a:ext uri="{FF2B5EF4-FFF2-40B4-BE49-F238E27FC236}">
                <a16:creationId xmlns:a16="http://schemas.microsoft.com/office/drawing/2014/main" id="{E2BD2A5E-0380-4406-8BB6-A3738DEA1524}"/>
              </a:ext>
            </a:extLst>
          </p:cNvPr>
          <p:cNvSpPr txBox="1"/>
          <p:nvPr/>
        </p:nvSpPr>
        <p:spPr>
          <a:xfrm>
            <a:off x="1839817" y="2148289"/>
            <a:ext cx="8427903" cy="1200329"/>
          </a:xfrm>
          <a:prstGeom prst="rect">
            <a:avLst/>
          </a:prstGeom>
          <a:noFill/>
        </p:spPr>
        <p:txBody>
          <a:bodyPr wrap="square" rtlCol="0">
            <a:spAutoFit/>
          </a:bodyPr>
          <a:lstStyle/>
          <a:p>
            <a:pPr algn="ctr"/>
            <a:r>
              <a:rPr lang="de-DE" sz="2400" b="1" dirty="0"/>
              <a:t>Vortrag im Rahmen der Jahreshauptversammlung der Städtepartnerschaft Bielefeld-</a:t>
            </a:r>
            <a:r>
              <a:rPr lang="de-DE" sz="2400" b="1" dirty="0" err="1"/>
              <a:t>Welikij</a:t>
            </a:r>
            <a:endParaRPr lang="de-DE" sz="2400" b="1" dirty="0"/>
          </a:p>
          <a:p>
            <a:pPr algn="ctr"/>
            <a:r>
              <a:rPr lang="de-DE" sz="2400" b="1" dirty="0"/>
              <a:t>Nowgorod</a:t>
            </a:r>
          </a:p>
        </p:txBody>
      </p:sp>
    </p:spTree>
    <p:extLst>
      <p:ext uri="{BB962C8B-B14F-4D97-AF65-F5344CB8AC3E}">
        <p14:creationId xmlns:p14="http://schemas.microsoft.com/office/powerpoint/2010/main" val="157749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2164B-93B4-455E-997C-0E1BC6CA27E8}"/>
              </a:ext>
            </a:extLst>
          </p:cNvPr>
          <p:cNvSpPr>
            <a:spLocks noGrp="1"/>
          </p:cNvSpPr>
          <p:nvPr>
            <p:ph type="title"/>
          </p:nvPr>
        </p:nvSpPr>
        <p:spPr>
          <a:xfrm>
            <a:off x="1097280" y="286603"/>
            <a:ext cx="10058400" cy="1189657"/>
          </a:xfrm>
        </p:spPr>
        <p:txBody>
          <a:bodyPr>
            <a:normAutofit/>
          </a:bodyPr>
          <a:lstStyle/>
          <a:p>
            <a:pPr algn="ctr"/>
            <a:r>
              <a:rPr lang="de-DE" sz="4600" dirty="0"/>
              <a:t>Was macht der DRA?</a:t>
            </a:r>
          </a:p>
        </p:txBody>
      </p:sp>
      <p:sp>
        <p:nvSpPr>
          <p:cNvPr id="3" name="Inhaltsplatzhalter 2">
            <a:extLst>
              <a:ext uri="{FF2B5EF4-FFF2-40B4-BE49-F238E27FC236}">
                <a16:creationId xmlns:a16="http://schemas.microsoft.com/office/drawing/2014/main" id="{1569FF73-8A56-405C-B631-1CEF7E881117}"/>
              </a:ext>
            </a:extLst>
          </p:cNvPr>
          <p:cNvSpPr>
            <a:spLocks noGrp="1"/>
          </p:cNvSpPr>
          <p:nvPr>
            <p:ph idx="1"/>
          </p:nvPr>
        </p:nvSpPr>
        <p:spPr/>
        <p:txBody>
          <a:bodyPr>
            <a:normAutofit/>
          </a:bodyPr>
          <a:lstStyle/>
          <a:p>
            <a:pPr>
              <a:buFont typeface="Wingdings" panose="05000000000000000000" pitchFamily="2" charset="2"/>
              <a:buChar char="§"/>
            </a:pPr>
            <a:r>
              <a:rPr lang="de-DE" dirty="0"/>
              <a:t> Arbeit im postsowjetischen Raum für Nichtregierungsorganisationen zunehmend schwieriger</a:t>
            </a:r>
            <a:br>
              <a:rPr lang="de-DE" dirty="0"/>
            </a:br>
            <a:r>
              <a:rPr lang="de-DE" dirty="0"/>
              <a:t>-&gt; „postsowjetischer Krisenraum“ (Jaitner/</a:t>
            </a:r>
            <a:r>
              <a:rPr lang="de-DE" dirty="0" err="1"/>
              <a:t>Olteanu</a:t>
            </a:r>
            <a:r>
              <a:rPr lang="de-DE" dirty="0"/>
              <a:t>/Spöri 2018)</a:t>
            </a:r>
            <a:br>
              <a:rPr lang="de-DE" dirty="0"/>
            </a:br>
            <a:r>
              <a:rPr lang="de-DE" dirty="0"/>
              <a:t>-&gt; Raum für zivilgesellschaftliche Zusammenarbeit wird geringer</a:t>
            </a:r>
          </a:p>
          <a:p>
            <a:pPr>
              <a:buFont typeface="Wingdings" panose="05000000000000000000" pitchFamily="2" charset="2"/>
              <a:buChar char="§"/>
            </a:pPr>
            <a:r>
              <a:rPr lang="de-DE" dirty="0"/>
              <a:t> ursprüngliche Schwerpunkte: Klimabildung, sozial-ökologische Transformationsprozesse</a:t>
            </a:r>
          </a:p>
          <a:p>
            <a:pPr>
              <a:buFont typeface="Wingdings" panose="05000000000000000000" pitchFamily="2" charset="2"/>
              <a:buChar char="§"/>
            </a:pPr>
            <a:r>
              <a:rPr lang="de-DE" dirty="0"/>
              <a:t>Keine Arbeit in Russland, sondern zu Russland?</a:t>
            </a:r>
          </a:p>
          <a:p>
            <a:pPr>
              <a:buFont typeface="Wingdings" panose="05000000000000000000" pitchFamily="2" charset="2"/>
              <a:buChar char="§"/>
            </a:pPr>
            <a:r>
              <a:rPr lang="de-DE" dirty="0"/>
              <a:t> Ökologisch nachhaltiger Wiederaufbau der Ukraine nach dem Krieg</a:t>
            </a:r>
          </a:p>
          <a:p>
            <a:pPr>
              <a:buFont typeface="Wingdings" panose="05000000000000000000" pitchFamily="2" charset="2"/>
              <a:buChar char="§"/>
            </a:pPr>
            <a:r>
              <a:rPr lang="de-DE" dirty="0"/>
              <a:t> Vernetzung der ukrainischen und russischen Umwelt-Diaspora in Deutschland</a:t>
            </a:r>
          </a:p>
          <a:p>
            <a:pPr>
              <a:buFont typeface="Wingdings" panose="05000000000000000000" pitchFamily="2" charset="2"/>
              <a:buChar char="§"/>
            </a:pPr>
            <a:r>
              <a:rPr lang="de-DE" dirty="0"/>
              <a:t>Klimawandel als generationenübergreifende Aufgabe – Potenzial für gesellschaftliche Zusammenarbeit ausloten als Brücke für künftige Zusammenarbeit zwischen EU/D und RU</a:t>
            </a:r>
          </a:p>
          <a:p>
            <a:pPr>
              <a:buFont typeface="Wingdings" panose="05000000000000000000" pitchFamily="2" charset="2"/>
              <a:buChar char="§"/>
            </a:pPr>
            <a:endParaRPr lang="de-DE" dirty="0"/>
          </a:p>
        </p:txBody>
      </p:sp>
    </p:spTree>
    <p:extLst>
      <p:ext uri="{BB962C8B-B14F-4D97-AF65-F5344CB8AC3E}">
        <p14:creationId xmlns:p14="http://schemas.microsoft.com/office/powerpoint/2010/main" val="363453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2164B-93B4-455E-997C-0E1BC6CA27E8}"/>
              </a:ext>
            </a:extLst>
          </p:cNvPr>
          <p:cNvSpPr>
            <a:spLocks noGrp="1"/>
          </p:cNvSpPr>
          <p:nvPr>
            <p:ph type="title"/>
          </p:nvPr>
        </p:nvSpPr>
        <p:spPr>
          <a:xfrm>
            <a:off x="1097280" y="286603"/>
            <a:ext cx="10058400" cy="1189657"/>
          </a:xfrm>
        </p:spPr>
        <p:txBody>
          <a:bodyPr>
            <a:normAutofit/>
          </a:bodyPr>
          <a:lstStyle/>
          <a:p>
            <a:r>
              <a:rPr lang="de-DE" sz="4600" dirty="0"/>
              <a:t>Gesetzesverschärfungen seit Ukraine-Krieg</a:t>
            </a:r>
          </a:p>
        </p:txBody>
      </p:sp>
      <p:sp>
        <p:nvSpPr>
          <p:cNvPr id="3" name="Inhaltsplatzhalter 2">
            <a:extLst>
              <a:ext uri="{FF2B5EF4-FFF2-40B4-BE49-F238E27FC236}">
                <a16:creationId xmlns:a16="http://schemas.microsoft.com/office/drawing/2014/main" id="{1569FF73-8A56-405C-B631-1CEF7E881117}"/>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de-DE" dirty="0"/>
              <a:t>Gegen die Verbreitung von „Falschinformationen“ über die Aktivitäten der russischen Streitkräfte und deren Diskreditierung</a:t>
            </a:r>
            <a:br>
              <a:rPr lang="de-DE" dirty="0"/>
            </a:br>
            <a:r>
              <a:rPr lang="de-DE" dirty="0"/>
              <a:t>-&gt; Geldstrafen von bis zu fünf Millionen Rubel und Haftstrafen von bis zu 15 Jahren</a:t>
            </a:r>
            <a:br>
              <a:rPr lang="de-DE" dirty="0"/>
            </a:br>
            <a:endParaRPr lang="de-DE" dirty="0"/>
          </a:p>
          <a:p>
            <a:pPr>
              <a:buFont typeface="Wingdings" panose="05000000000000000000" pitchFamily="2" charset="2"/>
              <a:buChar char="§"/>
            </a:pPr>
            <a:r>
              <a:rPr lang="de-DE" dirty="0"/>
              <a:t>Blockade von überregionalen und einflussreichen kritischen Medien (</a:t>
            </a:r>
            <a:r>
              <a:rPr lang="de-DE" dirty="0" err="1"/>
              <a:t>Doschd</a:t>
            </a:r>
            <a:r>
              <a:rPr lang="de-DE" dirty="0"/>
              <a:t>, Echo </a:t>
            </a:r>
            <a:r>
              <a:rPr lang="de-DE" dirty="0" err="1"/>
              <a:t>Moskwy</a:t>
            </a:r>
            <a:r>
              <a:rPr lang="de-DE" dirty="0"/>
              <a:t>, </a:t>
            </a:r>
            <a:r>
              <a:rPr lang="de-DE" dirty="0" err="1"/>
              <a:t>Republic</a:t>
            </a:r>
            <a:r>
              <a:rPr lang="de-DE" dirty="0"/>
              <a:t>, </a:t>
            </a:r>
            <a:r>
              <a:rPr lang="de-DE" dirty="0" err="1"/>
              <a:t>Mediazona</a:t>
            </a:r>
            <a:r>
              <a:rPr lang="de-DE" dirty="0"/>
              <a:t>, </a:t>
            </a:r>
            <a:r>
              <a:rPr lang="de-DE" dirty="0" err="1"/>
              <a:t>Activatica</a:t>
            </a:r>
            <a:r>
              <a:rPr lang="de-DE" dirty="0"/>
              <a:t> und andere)</a:t>
            </a:r>
          </a:p>
          <a:p>
            <a:pPr>
              <a:buFont typeface="Wingdings" panose="05000000000000000000" pitchFamily="2" charset="2"/>
              <a:buChar char="§"/>
            </a:pPr>
            <a:r>
              <a:rPr lang="de-DE" dirty="0"/>
              <a:t>Zugang zu Facebook, Twitter gesperrt</a:t>
            </a:r>
          </a:p>
          <a:p>
            <a:pPr>
              <a:buFont typeface="Wingdings" panose="05000000000000000000" pitchFamily="2" charset="2"/>
              <a:buChar char="§"/>
            </a:pPr>
            <a:r>
              <a:rPr lang="de-DE" dirty="0"/>
              <a:t> Amnesty International: Seit Kriegsbeginn sind mindestens 150 </a:t>
            </a:r>
            <a:r>
              <a:rPr lang="de-DE" dirty="0" err="1"/>
              <a:t>Journalist:innen</a:t>
            </a:r>
            <a:r>
              <a:rPr lang="de-DE" dirty="0"/>
              <a:t> aus dem Land geflohen.</a:t>
            </a:r>
          </a:p>
          <a:p>
            <a:pPr marL="0" indent="0">
              <a:buNone/>
            </a:pPr>
            <a:r>
              <a:rPr lang="de-DE" dirty="0"/>
              <a:t>„Mit Beginn der Invasion hat </a:t>
            </a:r>
            <a:r>
              <a:rPr lang="de-DE" dirty="0" err="1"/>
              <a:t>Roskomnadzor</a:t>
            </a:r>
            <a:r>
              <a:rPr lang="de-DE" dirty="0"/>
              <a:t> [staatliche Medienaufsichtsbehörde, F.J.] eine kriegsähnliche Zensur eingeführt, um kritische Stimmen zum Schweigen zu bringen. Am 24. Februar wies die Aufsichtsbehörde alle Medien an, nur noch offizielle Informationen aus staatlichen Quellen zu verwenden. Andernfalls drohten harte Strafen für die Verbreitung von "Falschinformationen". Die Begriffe "Krieg", "Invasion" und "Angriff" dürfen zur Beschreibung der russischen Militäroperationen in der Ukraine nicht verwendet werden (Amnesty International).“</a:t>
            </a:r>
          </a:p>
          <a:p>
            <a:pPr>
              <a:buFont typeface="Wingdings" panose="05000000000000000000" pitchFamily="2" charset="2"/>
              <a:buChar char="§"/>
            </a:pPr>
            <a:endParaRPr lang="de-DE" dirty="0"/>
          </a:p>
        </p:txBody>
      </p:sp>
    </p:spTree>
    <p:extLst>
      <p:ext uri="{BB962C8B-B14F-4D97-AF65-F5344CB8AC3E}">
        <p14:creationId xmlns:p14="http://schemas.microsoft.com/office/powerpoint/2010/main" val="266459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2164B-93B4-455E-997C-0E1BC6CA27E8}"/>
              </a:ext>
            </a:extLst>
          </p:cNvPr>
          <p:cNvSpPr>
            <a:spLocks noGrp="1"/>
          </p:cNvSpPr>
          <p:nvPr>
            <p:ph type="title"/>
          </p:nvPr>
        </p:nvSpPr>
        <p:spPr>
          <a:xfrm>
            <a:off x="1097280" y="286603"/>
            <a:ext cx="10058400" cy="1189657"/>
          </a:xfrm>
        </p:spPr>
        <p:txBody>
          <a:bodyPr>
            <a:normAutofit fontScale="90000"/>
          </a:bodyPr>
          <a:lstStyle/>
          <a:p>
            <a:r>
              <a:rPr lang="de-DE" sz="4600" dirty="0"/>
              <a:t>Anti-Kriegs-Proteste und staatliche Reaktionen</a:t>
            </a:r>
          </a:p>
        </p:txBody>
      </p:sp>
      <p:sp>
        <p:nvSpPr>
          <p:cNvPr id="3" name="Inhaltsplatzhalter 2">
            <a:extLst>
              <a:ext uri="{FF2B5EF4-FFF2-40B4-BE49-F238E27FC236}">
                <a16:creationId xmlns:a16="http://schemas.microsoft.com/office/drawing/2014/main" id="{1569FF73-8A56-405C-B631-1CEF7E881117}"/>
              </a:ext>
            </a:extLst>
          </p:cNvPr>
          <p:cNvSpPr>
            <a:spLocks noGrp="1"/>
          </p:cNvSpPr>
          <p:nvPr>
            <p:ph idx="1"/>
          </p:nvPr>
        </p:nvSpPr>
        <p:spPr/>
        <p:txBody>
          <a:bodyPr>
            <a:normAutofit lnSpcReduction="10000"/>
          </a:bodyPr>
          <a:lstStyle/>
          <a:p>
            <a:pPr>
              <a:buFont typeface="Wingdings" panose="05000000000000000000" pitchFamily="2" charset="2"/>
              <a:buChar char="§"/>
            </a:pPr>
            <a:r>
              <a:rPr lang="de-DE" dirty="0"/>
              <a:t>Repressives Vorgehen gegen Proteste</a:t>
            </a:r>
            <a:br>
              <a:rPr lang="de-DE" dirty="0"/>
            </a:br>
            <a:r>
              <a:rPr lang="de-DE" dirty="0"/>
              <a:t>-&gt; NRO OVD-Info: Seit Beginn des Krieges gegen die Ukraine wurden 15 409 Menschen festgenommen, darunter mehr als 5000 Demonstrierende, die allein am 6. März in 70 Städten festgenommen wurden. </a:t>
            </a:r>
          </a:p>
          <a:p>
            <a:pPr>
              <a:buFont typeface="Wingdings" panose="05000000000000000000" pitchFamily="2" charset="2"/>
              <a:buChar char="§"/>
            </a:pPr>
            <a:r>
              <a:rPr lang="de-DE" dirty="0"/>
              <a:t>nicht gekennzeichnete Ordnungshüter (u.a. in Jekaterinburg)</a:t>
            </a:r>
          </a:p>
          <a:p>
            <a:pPr>
              <a:buFont typeface="Wingdings" panose="05000000000000000000" pitchFamily="2" charset="2"/>
              <a:buChar char="§"/>
            </a:pPr>
            <a:r>
              <a:rPr lang="de-DE" dirty="0"/>
              <a:t>Aufnahmen von Alexandra </a:t>
            </a:r>
            <a:r>
              <a:rPr lang="de-DE" dirty="0" err="1"/>
              <a:t>Kaluschskaja</a:t>
            </a:r>
            <a:r>
              <a:rPr lang="de-DE" dirty="0"/>
              <a:t> auf Moskauer Polizeirevier </a:t>
            </a:r>
            <a:r>
              <a:rPr lang="de-DE" dirty="0" err="1"/>
              <a:t>Bratejevo</a:t>
            </a:r>
            <a:r>
              <a:rPr lang="de-DE" dirty="0"/>
              <a:t> während eines Verhörs:</a:t>
            </a:r>
            <a:br>
              <a:rPr lang="de-DE" dirty="0"/>
            </a:br>
            <a:r>
              <a:rPr lang="de-DE" dirty="0"/>
              <a:t>„Ihr seid die Feinde Russlands. Ihr seid die Feinde des Volkes." </a:t>
            </a:r>
            <a:br>
              <a:rPr lang="de-DE" dirty="0"/>
            </a:br>
            <a:r>
              <a:rPr lang="de-DE" dirty="0"/>
              <a:t>„Wir werden euch alle töten, und das war's dann.“ </a:t>
            </a:r>
          </a:p>
          <a:p>
            <a:pPr>
              <a:buFont typeface="Wingdings" panose="05000000000000000000" pitchFamily="2" charset="2"/>
              <a:buChar char="§"/>
            </a:pPr>
            <a:r>
              <a:rPr lang="de-DE" dirty="0"/>
              <a:t> Dennoch starke Mobilisierung: Landesweit zehntausende Protestierende </a:t>
            </a:r>
          </a:p>
          <a:p>
            <a:pPr>
              <a:buFont typeface="Wingdings" panose="05000000000000000000" pitchFamily="2" charset="2"/>
              <a:buChar char="§"/>
            </a:pPr>
            <a:r>
              <a:rPr lang="de-DE" dirty="0"/>
              <a:t>Friedensaufruf vom Menschenrechtsaktivisten Lew </a:t>
            </a:r>
            <a:r>
              <a:rPr lang="de-DE" dirty="0" err="1"/>
              <a:t>Ponormarjow</a:t>
            </a:r>
            <a:r>
              <a:rPr lang="de-DE" dirty="0"/>
              <a:t> mit über 1 Mio. </a:t>
            </a:r>
            <a:r>
              <a:rPr lang="de-DE" dirty="0" err="1"/>
              <a:t>Unterzeichner:innen</a:t>
            </a:r>
            <a:endParaRPr lang="de-DE" dirty="0"/>
          </a:p>
        </p:txBody>
      </p:sp>
    </p:spTree>
    <p:extLst>
      <p:ext uri="{BB962C8B-B14F-4D97-AF65-F5344CB8AC3E}">
        <p14:creationId xmlns:p14="http://schemas.microsoft.com/office/powerpoint/2010/main" val="3049675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09B52-89A7-454E-A61B-6C701C976432}"/>
              </a:ext>
            </a:extLst>
          </p:cNvPr>
          <p:cNvSpPr>
            <a:spLocks noGrp="1"/>
          </p:cNvSpPr>
          <p:nvPr>
            <p:ph type="title"/>
          </p:nvPr>
        </p:nvSpPr>
        <p:spPr/>
        <p:txBody>
          <a:bodyPr/>
          <a:lstStyle/>
          <a:p>
            <a:pPr algn="ctr"/>
            <a:r>
              <a:rPr lang="en-US" dirty="0" err="1">
                <a:cs typeface="Calibri Light"/>
              </a:rPr>
              <a:t>Literatur</a:t>
            </a:r>
            <a:endParaRPr lang="en-US" dirty="0"/>
          </a:p>
        </p:txBody>
      </p:sp>
      <p:sp>
        <p:nvSpPr>
          <p:cNvPr id="3" name="Content Placeholder 2">
            <a:extLst>
              <a:ext uri="{FF2B5EF4-FFF2-40B4-BE49-F238E27FC236}">
                <a16:creationId xmlns:a16="http://schemas.microsoft.com/office/drawing/2014/main" id="{8BB48FAB-4A33-4317-8FA6-0162C50B6B86}"/>
              </a:ext>
            </a:extLst>
          </p:cNvPr>
          <p:cNvSpPr>
            <a:spLocks noGrp="1"/>
          </p:cNvSpPr>
          <p:nvPr>
            <p:ph idx="1"/>
          </p:nvPr>
        </p:nvSpPr>
        <p:spPr>
          <a:xfrm>
            <a:off x="1097280" y="1845734"/>
            <a:ext cx="10058400" cy="4404360"/>
          </a:xfrm>
        </p:spPr>
        <p:txBody>
          <a:bodyPr vert="horz" lIns="0" tIns="45720" rIns="0" bIns="45720" rtlCol="0" anchor="t">
            <a:normAutofit/>
          </a:bodyPr>
          <a:lstStyle/>
          <a:p>
            <a:r>
              <a:rPr lang="en-US" b="1">
                <a:cs typeface="Calibri"/>
              </a:rPr>
              <a:t>Amnesty International: </a:t>
            </a:r>
            <a:r>
              <a:rPr lang="en-US" b="1">
                <a:cs typeface="Calibri"/>
                <a:hlinkClick r:id="rId2"/>
              </a:rPr>
              <a:t>https://www.amnesty.de/informieren/aktuell/russland-kreml-ruecksichtloses-vorgehen-gegen-antikriegsbewegung-unabhaengige-medien</a:t>
            </a:r>
            <a:r>
              <a:rPr lang="en-US" b="1">
                <a:cs typeface="Calibri"/>
              </a:rPr>
              <a:t> </a:t>
            </a:r>
          </a:p>
          <a:p>
            <a:r>
              <a:rPr lang="de-DE" b="1">
                <a:cs typeface="Calibri"/>
              </a:rPr>
              <a:t>Davydova</a:t>
            </a:r>
            <a:r>
              <a:rPr lang="de-DE" b="1" dirty="0">
                <a:cs typeface="Calibri"/>
              </a:rPr>
              <a:t>, Angelina (2020), Keine Bananen aus Sibirien! Klimawandel und Klimapolitik in Russland, OSTEUROPA, 7-9/2020, 33-44.</a:t>
            </a:r>
          </a:p>
          <a:p>
            <a:r>
              <a:rPr lang="en-US" b="1" dirty="0">
                <a:cs typeface="Calibri"/>
              </a:rPr>
              <a:t>RIA-</a:t>
            </a:r>
            <a:r>
              <a:rPr lang="en-US" b="1" dirty="0" err="1">
                <a:cs typeface="Calibri"/>
              </a:rPr>
              <a:t>Nowosti</a:t>
            </a:r>
            <a:r>
              <a:rPr lang="en-US" b="1" dirty="0">
                <a:cs typeface="Calibri"/>
              </a:rPr>
              <a:t> (2016): </a:t>
            </a:r>
            <a:r>
              <a:rPr lang="en-US" b="1" dirty="0" err="1">
                <a:cs typeface="Calibri"/>
              </a:rPr>
              <a:t>Medvedew</a:t>
            </a:r>
            <a:r>
              <a:rPr lang="en-US" b="1" dirty="0">
                <a:cs typeface="Calibri"/>
              </a:rPr>
              <a:t>: </a:t>
            </a:r>
            <a:r>
              <a:rPr lang="en-US" b="1" dirty="0" err="1">
                <a:cs typeface="Calibri"/>
              </a:rPr>
              <a:t>Raschody</a:t>
            </a:r>
            <a:r>
              <a:rPr lang="en-US" b="1" dirty="0">
                <a:cs typeface="Calibri"/>
              </a:rPr>
              <a:t> </a:t>
            </a:r>
            <a:r>
              <a:rPr lang="en-US" b="1" dirty="0" err="1">
                <a:cs typeface="Calibri"/>
              </a:rPr>
              <a:t>na</a:t>
            </a:r>
            <a:r>
              <a:rPr lang="en-US" b="1" dirty="0">
                <a:cs typeface="Calibri"/>
              </a:rPr>
              <a:t> </a:t>
            </a:r>
            <a:r>
              <a:rPr lang="en-US" b="1" dirty="0" err="1">
                <a:cs typeface="Calibri"/>
              </a:rPr>
              <a:t>gosapparat</a:t>
            </a:r>
            <a:r>
              <a:rPr lang="en-US" b="1" dirty="0">
                <a:cs typeface="Calibri"/>
              </a:rPr>
              <a:t> w 2016 </a:t>
            </a:r>
            <a:r>
              <a:rPr lang="en-US" b="1" dirty="0" err="1">
                <a:cs typeface="Calibri"/>
              </a:rPr>
              <a:t>godu</a:t>
            </a:r>
            <a:r>
              <a:rPr lang="en-US" b="1" dirty="0">
                <a:cs typeface="Calibri"/>
              </a:rPr>
              <a:t> </a:t>
            </a:r>
            <a:r>
              <a:rPr lang="en-US" b="1" dirty="0" err="1">
                <a:cs typeface="Calibri"/>
              </a:rPr>
              <a:t>budut</a:t>
            </a:r>
            <a:r>
              <a:rPr lang="en-US" b="1" dirty="0">
                <a:cs typeface="Calibri"/>
              </a:rPr>
              <a:t> </a:t>
            </a:r>
            <a:r>
              <a:rPr lang="en-US" b="1" dirty="0" err="1">
                <a:cs typeface="Calibri"/>
              </a:rPr>
              <a:t>sokraščeny</a:t>
            </a:r>
            <a:r>
              <a:rPr lang="en-US" b="1" dirty="0">
                <a:cs typeface="Calibri"/>
              </a:rPr>
              <a:t> </a:t>
            </a:r>
            <a:r>
              <a:rPr lang="en-US" b="1" dirty="0" err="1">
                <a:cs typeface="Calibri"/>
              </a:rPr>
              <a:t>na</a:t>
            </a:r>
            <a:r>
              <a:rPr lang="en-US" b="1" dirty="0">
                <a:cs typeface="Calibri"/>
              </a:rPr>
              <a:t> 10 %, </a:t>
            </a:r>
            <a:r>
              <a:rPr lang="en-US" b="1" dirty="0" err="1">
                <a:cs typeface="Calibri"/>
              </a:rPr>
              <a:t>unter</a:t>
            </a:r>
            <a:r>
              <a:rPr lang="en-US" b="1" dirty="0">
                <a:cs typeface="Calibri"/>
              </a:rPr>
              <a:t>: </a:t>
            </a:r>
            <a:r>
              <a:rPr lang="en-US" b="1" dirty="0">
                <a:cs typeface="Calibri"/>
                <a:hlinkClick r:id="rId3"/>
              </a:rPr>
              <a:t>http://ria.ru/politics/20160206/1370479529.html</a:t>
            </a:r>
            <a:r>
              <a:rPr lang="en-US" b="1" dirty="0">
                <a:cs typeface="Calibri"/>
              </a:rPr>
              <a:t> (18.05.2022). </a:t>
            </a:r>
          </a:p>
          <a:p>
            <a:r>
              <a:rPr lang="de-DE" b="1" dirty="0" err="1">
                <a:cs typeface="Calibri"/>
              </a:rPr>
              <a:t>Vorobyev</a:t>
            </a:r>
            <a:r>
              <a:rPr lang="de-DE" b="1" dirty="0">
                <a:cs typeface="Calibri"/>
              </a:rPr>
              <a:t>, Dmitry (2005): Die russische Umweltbewegung. Zwischen Opposition und Kooperation, in: Russland-Analysen, 63, 10-11. </a:t>
            </a:r>
            <a:endParaRPr lang="en-US" b="1" dirty="0">
              <a:cs typeface="Calibri"/>
            </a:endParaRPr>
          </a:p>
          <a:p>
            <a:endParaRPr lang="en-US" b="1" dirty="0">
              <a:cs typeface="Calibri"/>
            </a:endParaRPr>
          </a:p>
          <a:p>
            <a:endParaRPr lang="en-US" b="1" dirty="0">
              <a:cs typeface="Calibri"/>
            </a:endParaRPr>
          </a:p>
        </p:txBody>
      </p:sp>
    </p:spTree>
    <p:extLst>
      <p:ext uri="{BB962C8B-B14F-4D97-AF65-F5344CB8AC3E}">
        <p14:creationId xmlns:p14="http://schemas.microsoft.com/office/powerpoint/2010/main" val="2451947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id="{607584B8-0B74-4FB3-81E8-D36C58AFE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E393C96B-7E8C-43C1-8205-8919D3150387}"/>
              </a:ext>
            </a:extLst>
          </p:cNvPr>
          <p:cNvSpPr>
            <a:spLocks noGrp="1"/>
          </p:cNvSpPr>
          <p:nvPr>
            <p:ph type="title"/>
          </p:nvPr>
        </p:nvSpPr>
        <p:spPr>
          <a:xfrm>
            <a:off x="5144679" y="634946"/>
            <a:ext cx="6405063" cy="1450757"/>
          </a:xfrm>
        </p:spPr>
        <p:txBody>
          <a:bodyPr vert="horz" lIns="91440" tIns="45720" rIns="91440" bIns="45720" rtlCol="0" anchor="b">
            <a:normAutofit/>
          </a:bodyPr>
          <a:lstStyle/>
          <a:p>
            <a:pPr algn="ctr"/>
            <a:r>
              <a:rPr lang="en-US" dirty="0" err="1"/>
              <a:t>Geschäfte</a:t>
            </a:r>
            <a:r>
              <a:rPr lang="en-US" dirty="0"/>
              <a:t> auf </a:t>
            </a:r>
            <a:r>
              <a:rPr lang="en-US" dirty="0" err="1"/>
              <a:t>Kosten</a:t>
            </a:r>
            <a:r>
              <a:rPr lang="en-US" dirty="0"/>
              <a:t> der Umwelt</a:t>
            </a:r>
          </a:p>
        </p:txBody>
      </p:sp>
      <p:pic>
        <p:nvPicPr>
          <p:cNvPr id="8" name="Grafik 7" descr="Ein Bild, das draußen, Schnee, Berg enthält.&#10;&#10;Automatisch generierte Beschreibung">
            <a:extLst>
              <a:ext uri="{FF2B5EF4-FFF2-40B4-BE49-F238E27FC236}">
                <a16:creationId xmlns:a16="http://schemas.microsoft.com/office/drawing/2014/main" id="{41CF9995-4435-5D88-B737-95C0625A60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70" r="34882" b="3"/>
          <a:stretch/>
        </p:blipFill>
        <p:spPr>
          <a:xfrm>
            <a:off x="634000" y="581098"/>
            <a:ext cx="1929714" cy="2476136"/>
          </a:xfrm>
          <a:prstGeom prst="rect">
            <a:avLst/>
          </a:prstGeom>
        </p:spPr>
      </p:pic>
      <p:pic>
        <p:nvPicPr>
          <p:cNvPr id="6" name="Inhaltsplatzhalter 5" descr="Ein Bild, das Text enthält.&#10;&#10;Automatisch generierte Beschreibung">
            <a:extLst>
              <a:ext uri="{FF2B5EF4-FFF2-40B4-BE49-F238E27FC236}">
                <a16:creationId xmlns:a16="http://schemas.microsoft.com/office/drawing/2014/main" id="{E97180FB-9558-8FB3-C8F2-74A84CAB4F6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902" r="49316" b="2"/>
          <a:stretch/>
        </p:blipFill>
        <p:spPr>
          <a:xfrm>
            <a:off x="2724581" y="581099"/>
            <a:ext cx="1929714" cy="2476136"/>
          </a:xfrm>
          <a:prstGeom prst="rect">
            <a:avLst/>
          </a:prstGeom>
        </p:spPr>
      </p:pic>
      <p:cxnSp>
        <p:nvCxnSpPr>
          <p:cNvPr id="46" name="Straight Connector 38">
            <a:extLst>
              <a:ext uri="{FF2B5EF4-FFF2-40B4-BE49-F238E27FC236}">
                <a16:creationId xmlns:a16="http://schemas.microsoft.com/office/drawing/2014/main" id="{A3DDE8EB-F9E0-4361-9594-CA7CC9E078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2" name="Grafik 11" descr="Ein Bild, das Himmel, Fabrik, draußen, Gebäude enthält.&#10;&#10;Automatisch generierte Beschreibung">
            <a:extLst>
              <a:ext uri="{FF2B5EF4-FFF2-40B4-BE49-F238E27FC236}">
                <a16:creationId xmlns:a16="http://schemas.microsoft.com/office/drawing/2014/main" id="{522D9785-F7A8-A4E5-D758-5DDEFA7F3B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0" r="5931"/>
          <a:stretch/>
        </p:blipFill>
        <p:spPr>
          <a:xfrm>
            <a:off x="633999" y="3218101"/>
            <a:ext cx="4020296" cy="2476136"/>
          </a:xfrm>
          <a:prstGeom prst="rect">
            <a:avLst/>
          </a:prstGeom>
        </p:spPr>
      </p:pic>
      <p:sp>
        <p:nvSpPr>
          <p:cNvPr id="10" name="Textfeld 9">
            <a:extLst>
              <a:ext uri="{FF2B5EF4-FFF2-40B4-BE49-F238E27FC236}">
                <a16:creationId xmlns:a16="http://schemas.microsoft.com/office/drawing/2014/main" id="{AA03196E-0CD8-48ED-8B43-6CD5CF3AEE50}"/>
              </a:ext>
            </a:extLst>
          </p:cNvPr>
          <p:cNvSpPr txBox="1"/>
          <p:nvPr/>
        </p:nvSpPr>
        <p:spPr>
          <a:xfrm>
            <a:off x="5144679" y="2198914"/>
            <a:ext cx="6405063" cy="3670180"/>
          </a:xfrm>
          <a:prstGeom prst="rect">
            <a:avLst/>
          </a:prstGeom>
        </p:spPr>
        <p:txBody>
          <a:bodyPr vert="horz" lIns="0" tIns="45720" rIns="0" bIns="45720" rtlCol="0">
            <a:noAutofit/>
          </a:bodyPr>
          <a:lstStyle/>
          <a:p>
            <a:pPr marL="285750" indent="-285750">
              <a:lnSpc>
                <a:spcPct val="90000"/>
              </a:lnSpc>
              <a:spcAft>
                <a:spcPts val="600"/>
              </a:spcAft>
              <a:buClr>
                <a:schemeClr val="accent1"/>
              </a:buClr>
              <a:buFont typeface="Arial" panose="020B0604020202020204" pitchFamily="34" charset="0"/>
              <a:buChar char="•"/>
            </a:pPr>
            <a:r>
              <a:rPr lang="de-DE" dirty="0"/>
              <a:t>Umweltkatastrophe in Norilsk am 29.5.2020: 21 000 Tonnen Dieselöl verschmutzen ein Gebiet von 350 Quadratkilometern</a:t>
            </a:r>
          </a:p>
          <a:p>
            <a:pPr marL="285750" indent="-285750">
              <a:lnSpc>
                <a:spcPct val="90000"/>
              </a:lnSpc>
              <a:spcAft>
                <a:spcPts val="600"/>
              </a:spcAft>
              <a:buClr>
                <a:schemeClr val="accent1"/>
              </a:buClr>
              <a:buFont typeface="Arial" panose="020B0604020202020204" pitchFamily="34" charset="0"/>
              <a:buChar char="•"/>
            </a:pPr>
            <a:r>
              <a:rPr lang="de-DE" dirty="0"/>
              <a:t>Ursache: Fehler bei der Auslegung und der Konstruktion der Treibstofftankpfähle </a:t>
            </a:r>
          </a:p>
          <a:p>
            <a:pPr marL="285750" indent="-285750">
              <a:lnSpc>
                <a:spcPct val="90000"/>
              </a:lnSpc>
              <a:spcAft>
                <a:spcPts val="600"/>
              </a:spcAft>
              <a:buClr>
                <a:schemeClr val="accent1"/>
              </a:buClr>
              <a:buFont typeface="Arial" panose="020B0604020202020204" pitchFamily="34" charset="0"/>
              <a:buChar char="•"/>
            </a:pPr>
            <a:r>
              <a:rPr lang="de-DE" dirty="0"/>
              <a:t>Norilsk Nickel </a:t>
            </a:r>
            <a:br>
              <a:rPr lang="de-DE" dirty="0"/>
            </a:br>
            <a:r>
              <a:rPr lang="de-DE" dirty="0"/>
              <a:t>-&gt; produziert mehr als 90 Prozent des in Russland produzierten Nickels (davon über 70 Prozent für Export)</a:t>
            </a:r>
            <a:br>
              <a:rPr lang="de-DE" dirty="0"/>
            </a:br>
            <a:r>
              <a:rPr lang="de-DE" dirty="0"/>
              <a:t>-&gt; Wichtigste Abnehmer: Deutschland und die Niederlande</a:t>
            </a:r>
            <a:br>
              <a:rPr lang="de-DE" dirty="0"/>
            </a:br>
            <a:r>
              <a:rPr lang="de-DE" dirty="0"/>
              <a:t>-&gt; lukratives Geschäftsmodell: Reingewinn 2020 3,6 Mrd. US-Dollar.</a:t>
            </a:r>
          </a:p>
          <a:p>
            <a:pPr marL="285750" indent="-285750">
              <a:lnSpc>
                <a:spcPct val="90000"/>
              </a:lnSpc>
              <a:spcAft>
                <a:spcPts val="600"/>
              </a:spcAft>
              <a:buClr>
                <a:schemeClr val="accent1"/>
              </a:buClr>
              <a:buFont typeface="Arial" panose="020B0604020202020204" pitchFamily="34" charset="0"/>
              <a:buChar char="•"/>
            </a:pPr>
            <a:r>
              <a:rPr lang="de-DE" dirty="0"/>
              <a:t>Eigentümer Wladimir </a:t>
            </a:r>
            <a:r>
              <a:rPr lang="de-DE" dirty="0" err="1"/>
              <a:t>Potanin</a:t>
            </a:r>
            <a:r>
              <a:rPr lang="de-DE" dirty="0"/>
              <a:t> </a:t>
            </a:r>
            <a:br>
              <a:rPr lang="de-DE" dirty="0"/>
            </a:br>
            <a:r>
              <a:rPr lang="de-DE" dirty="0"/>
              <a:t>-&gt; Einer der „sieben Bankbarone“</a:t>
            </a:r>
            <a:br>
              <a:rPr lang="de-DE" dirty="0"/>
            </a:br>
            <a:r>
              <a:rPr lang="de-DE" dirty="0"/>
              <a:t>-&gt; „Gesetz und Ordnung sind privatisiert.“</a:t>
            </a:r>
          </a:p>
          <a:p>
            <a:pPr>
              <a:lnSpc>
                <a:spcPct val="90000"/>
              </a:lnSpc>
              <a:spcAft>
                <a:spcPts val="600"/>
              </a:spcAft>
              <a:buClr>
                <a:schemeClr val="accent1"/>
              </a:buClr>
            </a:pPr>
            <a:endParaRPr lang="de-DE" dirty="0"/>
          </a:p>
          <a:p>
            <a:pPr marL="285750" indent="-285750">
              <a:lnSpc>
                <a:spcPct val="90000"/>
              </a:lnSpc>
              <a:spcAft>
                <a:spcPts val="600"/>
              </a:spcAft>
              <a:buClr>
                <a:schemeClr val="accent1"/>
              </a:buClr>
              <a:buFont typeface="Arial" panose="020B0604020202020204" pitchFamily="34" charset="0"/>
              <a:buChar char="•"/>
            </a:pPr>
            <a:endParaRPr lang="de-DE" dirty="0"/>
          </a:p>
          <a:p>
            <a:pPr marL="285750" indent="-285750">
              <a:lnSpc>
                <a:spcPct val="90000"/>
              </a:lnSpc>
              <a:spcAft>
                <a:spcPts val="600"/>
              </a:spcAft>
              <a:buClr>
                <a:schemeClr val="accent1"/>
              </a:buClr>
              <a:buFont typeface="Arial" panose="020B0604020202020204" pitchFamily="34" charset="0"/>
              <a:buChar char="•"/>
            </a:pPr>
            <a:endParaRPr lang="en-US" dirty="0">
              <a:solidFill>
                <a:schemeClr val="tx1">
                  <a:lumMod val="75000"/>
                  <a:lumOff val="25000"/>
                </a:schemeClr>
              </a:solidFill>
            </a:endParaRPr>
          </a:p>
        </p:txBody>
      </p:sp>
      <p:sp>
        <p:nvSpPr>
          <p:cNvPr id="47" name="Rectangle 40">
            <a:extLst>
              <a:ext uri="{FF2B5EF4-FFF2-40B4-BE49-F238E27FC236}">
                <a16:creationId xmlns:a16="http://schemas.microsoft.com/office/drawing/2014/main" id="{CB3D9294-C3FE-4D13-B349-C4EF620A2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2">
            <a:extLst>
              <a:ext uri="{FF2B5EF4-FFF2-40B4-BE49-F238E27FC236}">
                <a16:creationId xmlns:a16="http://schemas.microsoft.com/office/drawing/2014/main" id="{E75239FC-9FCA-4632-886C-191E654DF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259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id="{607584B8-0B74-4FB3-81E8-D36C58AFE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E393C96B-7E8C-43C1-8205-8919D3150387}"/>
              </a:ext>
            </a:extLst>
          </p:cNvPr>
          <p:cNvSpPr>
            <a:spLocks noGrp="1"/>
          </p:cNvSpPr>
          <p:nvPr>
            <p:ph type="title"/>
          </p:nvPr>
        </p:nvSpPr>
        <p:spPr>
          <a:xfrm>
            <a:off x="5144679" y="634946"/>
            <a:ext cx="6405063" cy="1450757"/>
          </a:xfrm>
        </p:spPr>
        <p:txBody>
          <a:bodyPr vert="horz" lIns="91440" tIns="45720" rIns="91440" bIns="45720" rtlCol="0" anchor="b">
            <a:normAutofit/>
          </a:bodyPr>
          <a:lstStyle/>
          <a:p>
            <a:pPr algn="ctr"/>
            <a:r>
              <a:rPr lang="en-US" dirty="0" err="1"/>
              <a:t>Geschäfte</a:t>
            </a:r>
            <a:r>
              <a:rPr lang="en-US" dirty="0"/>
              <a:t> auf </a:t>
            </a:r>
            <a:r>
              <a:rPr lang="en-US" dirty="0" err="1"/>
              <a:t>Kosten</a:t>
            </a:r>
            <a:r>
              <a:rPr lang="en-US" dirty="0"/>
              <a:t> der Umwelt</a:t>
            </a:r>
          </a:p>
        </p:txBody>
      </p:sp>
      <p:pic>
        <p:nvPicPr>
          <p:cNvPr id="8" name="Grafik 7" descr="Ein Bild, das draußen, Schnee, Berg enthält.&#10;&#10;Automatisch generierte Beschreibung">
            <a:extLst>
              <a:ext uri="{FF2B5EF4-FFF2-40B4-BE49-F238E27FC236}">
                <a16:creationId xmlns:a16="http://schemas.microsoft.com/office/drawing/2014/main" id="{41CF9995-4435-5D88-B737-95C0625A60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70" r="34882" b="3"/>
          <a:stretch/>
        </p:blipFill>
        <p:spPr>
          <a:xfrm>
            <a:off x="634000" y="581098"/>
            <a:ext cx="1929714" cy="2476136"/>
          </a:xfrm>
          <a:prstGeom prst="rect">
            <a:avLst/>
          </a:prstGeom>
        </p:spPr>
      </p:pic>
      <p:pic>
        <p:nvPicPr>
          <p:cNvPr id="6" name="Inhaltsplatzhalter 5" descr="Ein Bild, das Text enthält.&#10;&#10;Automatisch generierte Beschreibung">
            <a:extLst>
              <a:ext uri="{FF2B5EF4-FFF2-40B4-BE49-F238E27FC236}">
                <a16:creationId xmlns:a16="http://schemas.microsoft.com/office/drawing/2014/main" id="{E97180FB-9558-8FB3-C8F2-74A84CAB4F6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902" r="49316" b="2"/>
          <a:stretch/>
        </p:blipFill>
        <p:spPr>
          <a:xfrm>
            <a:off x="2724581" y="581099"/>
            <a:ext cx="1929714" cy="2476136"/>
          </a:xfrm>
          <a:prstGeom prst="rect">
            <a:avLst/>
          </a:prstGeom>
        </p:spPr>
      </p:pic>
      <p:cxnSp>
        <p:nvCxnSpPr>
          <p:cNvPr id="46" name="Straight Connector 38">
            <a:extLst>
              <a:ext uri="{FF2B5EF4-FFF2-40B4-BE49-F238E27FC236}">
                <a16:creationId xmlns:a16="http://schemas.microsoft.com/office/drawing/2014/main" id="{A3DDE8EB-F9E0-4361-9594-CA7CC9E078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2" name="Grafik 11" descr="Ein Bild, das Himmel, Fabrik, draußen, Gebäude enthält.&#10;&#10;Automatisch generierte Beschreibung">
            <a:extLst>
              <a:ext uri="{FF2B5EF4-FFF2-40B4-BE49-F238E27FC236}">
                <a16:creationId xmlns:a16="http://schemas.microsoft.com/office/drawing/2014/main" id="{522D9785-F7A8-A4E5-D758-5DDEFA7F3B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0" r="5931"/>
          <a:stretch/>
        </p:blipFill>
        <p:spPr>
          <a:xfrm>
            <a:off x="633999" y="3218101"/>
            <a:ext cx="4020296" cy="2476136"/>
          </a:xfrm>
          <a:prstGeom prst="rect">
            <a:avLst/>
          </a:prstGeom>
        </p:spPr>
      </p:pic>
      <p:sp>
        <p:nvSpPr>
          <p:cNvPr id="10" name="Textfeld 9">
            <a:extLst>
              <a:ext uri="{FF2B5EF4-FFF2-40B4-BE49-F238E27FC236}">
                <a16:creationId xmlns:a16="http://schemas.microsoft.com/office/drawing/2014/main" id="{AA03196E-0CD8-48ED-8B43-6CD5CF3AEE50}"/>
              </a:ext>
            </a:extLst>
          </p:cNvPr>
          <p:cNvSpPr txBox="1"/>
          <p:nvPr/>
        </p:nvSpPr>
        <p:spPr>
          <a:xfrm>
            <a:off x="5144679" y="2198914"/>
            <a:ext cx="6405063" cy="3670180"/>
          </a:xfrm>
          <a:prstGeom prst="rect">
            <a:avLst/>
          </a:prstGeom>
        </p:spPr>
        <p:txBody>
          <a:bodyPr vert="horz" lIns="0" tIns="45720" rIns="0" bIns="45720" rtlCol="0">
            <a:noAutofit/>
          </a:bodyPr>
          <a:lstStyle/>
          <a:p>
            <a:pPr marL="285750" indent="-285750">
              <a:lnSpc>
                <a:spcPct val="90000"/>
              </a:lnSpc>
              <a:spcAft>
                <a:spcPts val="600"/>
              </a:spcAft>
              <a:buClr>
                <a:schemeClr val="accent1"/>
              </a:buClr>
              <a:buFont typeface="Arial" panose="020B0604020202020204" pitchFamily="34" charset="0"/>
              <a:buChar char="•"/>
            </a:pPr>
            <a:r>
              <a:rPr lang="de-DE" dirty="0"/>
              <a:t>Februar 2021: </a:t>
            </a:r>
            <a:r>
              <a:rPr lang="de-DE" dirty="0" err="1"/>
              <a:t>Krasnojarsker</a:t>
            </a:r>
            <a:r>
              <a:rPr lang="de-DE" dirty="0"/>
              <a:t> Schiedsgericht verurteilt Norilsk </a:t>
            </a:r>
            <a:r>
              <a:rPr lang="de-DE" dirty="0" err="1"/>
              <a:t>Nikkel</a:t>
            </a:r>
            <a:r>
              <a:rPr lang="de-DE" dirty="0"/>
              <a:t> zu einer Strafe von 2 Mrd. US-Dollar</a:t>
            </a:r>
          </a:p>
          <a:p>
            <a:pPr marL="285750" indent="-285750">
              <a:lnSpc>
                <a:spcPct val="90000"/>
              </a:lnSpc>
              <a:spcAft>
                <a:spcPts val="600"/>
              </a:spcAft>
              <a:buClr>
                <a:schemeClr val="accent1"/>
              </a:buClr>
              <a:buFont typeface="Arial" panose="020B0604020202020204" pitchFamily="34" charset="0"/>
              <a:buChar char="•"/>
            </a:pPr>
            <a:r>
              <a:rPr lang="de-DE" dirty="0"/>
              <a:t>Aber: strukturelle Asymmetrie des Staates zu Gunsten des Rohstoffsektors bleibt bestehen</a:t>
            </a:r>
          </a:p>
          <a:p>
            <a:pPr marL="285750" indent="-285750">
              <a:lnSpc>
                <a:spcPct val="90000"/>
              </a:lnSpc>
              <a:spcAft>
                <a:spcPts val="600"/>
              </a:spcAft>
              <a:buClr>
                <a:schemeClr val="accent1"/>
              </a:buClr>
              <a:buFont typeface="Arial" panose="020B0604020202020204" pitchFamily="34" charset="0"/>
              <a:buChar char="•"/>
            </a:pPr>
            <a:r>
              <a:rPr lang="de-AT" dirty="0">
                <a:effectLst/>
                <a:ea typeface="Calibri" panose="020F0502020204030204" pitchFamily="34" charset="0"/>
                <a:cs typeface="Times New Roman" panose="02020603050405020304" pitchFamily="18" charset="0"/>
              </a:rPr>
              <a:t>Säulen der russischen Wirtschaft: Rohstofferschließung und (partielle) -verarbeitung, die Aluminium-, Metallurgie- und Stahlindustrie sowie der Finanzsektor. </a:t>
            </a:r>
          </a:p>
          <a:p>
            <a:pPr marL="285750" indent="-285750">
              <a:lnSpc>
                <a:spcPct val="90000"/>
              </a:lnSpc>
              <a:spcAft>
                <a:spcPts val="600"/>
              </a:spcAft>
              <a:buClr>
                <a:schemeClr val="accent1"/>
              </a:buClr>
              <a:buFont typeface="Arial" panose="020B0604020202020204" pitchFamily="34" charset="0"/>
              <a:buChar char="•"/>
            </a:pPr>
            <a:r>
              <a:rPr lang="de-AT" dirty="0">
                <a:effectLst/>
                <a:ea typeface="Calibri" panose="020F0502020204030204" pitchFamily="34" charset="0"/>
                <a:cs typeface="Times New Roman" panose="02020603050405020304" pitchFamily="18" charset="0"/>
              </a:rPr>
              <a:t>Anteil des fossilen Energiesektors (Erdöl, Erdgas, Kohle) am BIP in den vergangenen zehn Jahren konstant bei 20 Prozent </a:t>
            </a:r>
          </a:p>
          <a:p>
            <a:pPr marL="285750" indent="-285750">
              <a:lnSpc>
                <a:spcPct val="90000"/>
              </a:lnSpc>
              <a:spcAft>
                <a:spcPts val="600"/>
              </a:spcAft>
              <a:buClr>
                <a:schemeClr val="accent1"/>
              </a:buClr>
              <a:buFont typeface="Arial" panose="020B0604020202020204" pitchFamily="34" charset="0"/>
              <a:buChar char="•"/>
            </a:pPr>
            <a:r>
              <a:rPr lang="de-AT" dirty="0">
                <a:effectLst/>
                <a:ea typeface="Calibri" panose="020F0502020204030204" pitchFamily="34" charset="0"/>
                <a:cs typeface="Times New Roman" panose="02020603050405020304" pitchFamily="18" charset="0"/>
              </a:rPr>
              <a:t>65 bis 70 Prozent der Exporte entfallen auf Öl, Gas und Metalle, auf chemische Erzeugnisse, Nahrungsmittel und Holz ca. 10 Prozent, </a:t>
            </a:r>
            <a:r>
              <a:rPr lang="de-DE" dirty="0">
                <a:effectLst/>
                <a:ea typeface="Calibri" panose="020F0502020204030204" pitchFamily="34" charset="0"/>
                <a:cs typeface="Times New Roman" panose="02020603050405020304" pitchFamily="18" charset="0"/>
              </a:rPr>
              <a:t>Maschinen und Ausrüstungsgegenstände 7-12 Prozent (Rüstungsgüter, Bauteile für Atomkraftwerke und zu einem geringeren Teil um landwirtschaftliche Maschinen)</a:t>
            </a:r>
          </a:p>
          <a:p>
            <a:pPr>
              <a:lnSpc>
                <a:spcPct val="90000"/>
              </a:lnSpc>
              <a:spcAft>
                <a:spcPts val="600"/>
              </a:spcAft>
              <a:buClr>
                <a:schemeClr val="accent1"/>
              </a:buClr>
            </a:pPr>
            <a:endParaRPr lang="de-DE" dirty="0"/>
          </a:p>
          <a:p>
            <a:pPr>
              <a:lnSpc>
                <a:spcPct val="90000"/>
              </a:lnSpc>
              <a:spcAft>
                <a:spcPts val="600"/>
              </a:spcAft>
              <a:buClr>
                <a:schemeClr val="accent1"/>
              </a:buClr>
            </a:pPr>
            <a:endParaRPr lang="de-DE" dirty="0"/>
          </a:p>
          <a:p>
            <a:pPr marL="285750" indent="-285750">
              <a:lnSpc>
                <a:spcPct val="90000"/>
              </a:lnSpc>
              <a:spcAft>
                <a:spcPts val="600"/>
              </a:spcAft>
              <a:buClr>
                <a:schemeClr val="accent1"/>
              </a:buClr>
              <a:buFont typeface="Arial" panose="020B0604020202020204" pitchFamily="34" charset="0"/>
              <a:buChar char="•"/>
            </a:pPr>
            <a:endParaRPr lang="de-DE" dirty="0"/>
          </a:p>
          <a:p>
            <a:pPr marL="285750" indent="-285750">
              <a:lnSpc>
                <a:spcPct val="90000"/>
              </a:lnSpc>
              <a:spcAft>
                <a:spcPts val="600"/>
              </a:spcAft>
              <a:buClr>
                <a:schemeClr val="accent1"/>
              </a:buClr>
              <a:buFont typeface="Arial" panose="020B0604020202020204" pitchFamily="34" charset="0"/>
              <a:buChar char="•"/>
            </a:pPr>
            <a:endParaRPr lang="en-US" dirty="0">
              <a:solidFill>
                <a:schemeClr val="tx1">
                  <a:lumMod val="75000"/>
                  <a:lumOff val="25000"/>
                </a:schemeClr>
              </a:solidFill>
            </a:endParaRPr>
          </a:p>
        </p:txBody>
      </p:sp>
      <p:sp>
        <p:nvSpPr>
          <p:cNvPr id="47" name="Rectangle 40">
            <a:extLst>
              <a:ext uri="{FF2B5EF4-FFF2-40B4-BE49-F238E27FC236}">
                <a16:creationId xmlns:a16="http://schemas.microsoft.com/office/drawing/2014/main" id="{CB3D9294-C3FE-4D13-B349-C4EF620A2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2">
            <a:extLst>
              <a:ext uri="{FF2B5EF4-FFF2-40B4-BE49-F238E27FC236}">
                <a16:creationId xmlns:a16="http://schemas.microsoft.com/office/drawing/2014/main" id="{E75239FC-9FCA-4632-886C-191E654DF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1109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id="{607584B8-0B74-4FB3-81E8-D36C58AFE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E393C96B-7E8C-43C1-8205-8919D3150387}"/>
              </a:ext>
            </a:extLst>
          </p:cNvPr>
          <p:cNvSpPr>
            <a:spLocks noGrp="1"/>
          </p:cNvSpPr>
          <p:nvPr>
            <p:ph type="title"/>
          </p:nvPr>
        </p:nvSpPr>
        <p:spPr>
          <a:xfrm>
            <a:off x="5144679" y="634946"/>
            <a:ext cx="6405063" cy="1450757"/>
          </a:xfrm>
        </p:spPr>
        <p:txBody>
          <a:bodyPr vert="horz" lIns="91440" tIns="45720" rIns="91440" bIns="45720" rtlCol="0" anchor="b">
            <a:normAutofit/>
          </a:bodyPr>
          <a:lstStyle/>
          <a:p>
            <a:pPr algn="ctr"/>
            <a:r>
              <a:rPr lang="en-US" dirty="0" err="1"/>
              <a:t>Geschäfte</a:t>
            </a:r>
            <a:r>
              <a:rPr lang="en-US" dirty="0"/>
              <a:t> auf </a:t>
            </a:r>
            <a:r>
              <a:rPr lang="en-US" dirty="0" err="1"/>
              <a:t>Kosten</a:t>
            </a:r>
            <a:r>
              <a:rPr lang="en-US" dirty="0"/>
              <a:t> der Umwelt</a:t>
            </a:r>
          </a:p>
        </p:txBody>
      </p:sp>
      <p:pic>
        <p:nvPicPr>
          <p:cNvPr id="8" name="Grafik 7" descr="Ein Bild, das draußen, Schnee, Berg enthält.&#10;&#10;Automatisch generierte Beschreibung">
            <a:extLst>
              <a:ext uri="{FF2B5EF4-FFF2-40B4-BE49-F238E27FC236}">
                <a16:creationId xmlns:a16="http://schemas.microsoft.com/office/drawing/2014/main" id="{41CF9995-4435-5D88-B737-95C0625A60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70" r="34882" b="3"/>
          <a:stretch/>
        </p:blipFill>
        <p:spPr>
          <a:xfrm>
            <a:off x="634000" y="581098"/>
            <a:ext cx="1929714" cy="2476136"/>
          </a:xfrm>
          <a:prstGeom prst="rect">
            <a:avLst/>
          </a:prstGeom>
        </p:spPr>
      </p:pic>
      <p:pic>
        <p:nvPicPr>
          <p:cNvPr id="6" name="Inhaltsplatzhalter 5" descr="Ein Bild, das Text enthält.&#10;&#10;Automatisch generierte Beschreibung">
            <a:extLst>
              <a:ext uri="{FF2B5EF4-FFF2-40B4-BE49-F238E27FC236}">
                <a16:creationId xmlns:a16="http://schemas.microsoft.com/office/drawing/2014/main" id="{E97180FB-9558-8FB3-C8F2-74A84CAB4F6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902" r="49316" b="2"/>
          <a:stretch/>
        </p:blipFill>
        <p:spPr>
          <a:xfrm>
            <a:off x="2724581" y="581099"/>
            <a:ext cx="1929714" cy="2476136"/>
          </a:xfrm>
          <a:prstGeom prst="rect">
            <a:avLst/>
          </a:prstGeom>
        </p:spPr>
      </p:pic>
      <p:cxnSp>
        <p:nvCxnSpPr>
          <p:cNvPr id="46" name="Straight Connector 38">
            <a:extLst>
              <a:ext uri="{FF2B5EF4-FFF2-40B4-BE49-F238E27FC236}">
                <a16:creationId xmlns:a16="http://schemas.microsoft.com/office/drawing/2014/main" id="{A3DDE8EB-F9E0-4361-9594-CA7CC9E078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2" name="Grafik 11" descr="Ein Bild, das Himmel, Fabrik, draußen, Gebäude enthält.&#10;&#10;Automatisch generierte Beschreibung">
            <a:extLst>
              <a:ext uri="{FF2B5EF4-FFF2-40B4-BE49-F238E27FC236}">
                <a16:creationId xmlns:a16="http://schemas.microsoft.com/office/drawing/2014/main" id="{522D9785-F7A8-A4E5-D758-5DDEFA7F3B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0" r="5931"/>
          <a:stretch/>
        </p:blipFill>
        <p:spPr>
          <a:xfrm>
            <a:off x="633999" y="3218101"/>
            <a:ext cx="4020296" cy="2476136"/>
          </a:xfrm>
          <a:prstGeom prst="rect">
            <a:avLst/>
          </a:prstGeom>
        </p:spPr>
      </p:pic>
      <p:sp>
        <p:nvSpPr>
          <p:cNvPr id="10" name="Textfeld 9">
            <a:extLst>
              <a:ext uri="{FF2B5EF4-FFF2-40B4-BE49-F238E27FC236}">
                <a16:creationId xmlns:a16="http://schemas.microsoft.com/office/drawing/2014/main" id="{AA03196E-0CD8-48ED-8B43-6CD5CF3AEE50}"/>
              </a:ext>
            </a:extLst>
          </p:cNvPr>
          <p:cNvSpPr txBox="1"/>
          <p:nvPr/>
        </p:nvSpPr>
        <p:spPr>
          <a:xfrm>
            <a:off x="5144679" y="2198914"/>
            <a:ext cx="6405063" cy="3670180"/>
          </a:xfrm>
          <a:prstGeom prst="rect">
            <a:avLst/>
          </a:prstGeom>
        </p:spPr>
        <p:txBody>
          <a:bodyPr vert="horz" lIns="0" tIns="45720" rIns="0" bIns="45720" rtlCol="0">
            <a:noAutofit/>
          </a:bodyPr>
          <a:lstStyle/>
          <a:p>
            <a:pPr marL="285750" indent="-285750">
              <a:lnSpc>
                <a:spcPct val="90000"/>
              </a:lnSpc>
              <a:spcAft>
                <a:spcPts val="600"/>
              </a:spcAft>
              <a:buClr>
                <a:schemeClr val="accent1"/>
              </a:buClr>
              <a:buFont typeface="Arial" panose="020B0604020202020204" pitchFamily="34" charset="0"/>
              <a:buChar char="•"/>
            </a:pPr>
            <a:r>
              <a:rPr lang="de-DE" dirty="0"/>
              <a:t>Strukturelle Asymmetrie in den Staatsapparaten fest verankert: </a:t>
            </a:r>
            <a:br>
              <a:rPr lang="de-DE" dirty="0"/>
            </a:br>
            <a:r>
              <a:rPr lang="de-DE" dirty="0"/>
              <a:t>-&gt; </a:t>
            </a:r>
            <a:r>
              <a:rPr lang="de-DE" sz="1800" dirty="0">
                <a:effectLst/>
                <a:latin typeface="Calibri" panose="020F0502020204030204" pitchFamily="34" charset="0"/>
                <a:ea typeface="Calibri" panose="020F0502020204030204" pitchFamily="34" charset="0"/>
                <a:cs typeface="Times New Roman" panose="02020603050405020304" pitchFamily="18" charset="0"/>
              </a:rPr>
              <a:t>auf föderaler Ebene sind Rohstoffförderung und Umweltschutz im selben Ministerium angesiedelt</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-&gt; seit der Auflösung der SU ist der Minister ein Vertreter der Rohstoffindustrie</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-&gt; auf regionaler Ebene sind personelle Verflechtungen zwischen Staat und Rohstoffindustrie noch stärker ausgeprägt (Monostädte)</a:t>
            </a:r>
          </a:p>
          <a:p>
            <a:pPr marL="285750" indent="-285750">
              <a:lnSpc>
                <a:spcPct val="90000"/>
              </a:lnSpc>
              <a:spcAft>
                <a:spcPts val="600"/>
              </a:spcAft>
              <a:buClr>
                <a:schemeClr val="accent1"/>
              </a:buClr>
              <a:buFont typeface="Arial" panose="020B0604020202020204" pitchFamily="34" charset="0"/>
              <a:buChar char="•"/>
            </a:pPr>
            <a:r>
              <a:rPr lang="de-DE" sz="1800" dirty="0">
                <a:effectLst/>
                <a:latin typeface="Calibri" panose="020F0502020204030204" pitchFamily="34" charset="0"/>
                <a:ea typeface="Calibri" panose="020F0502020204030204" pitchFamily="34" charset="0"/>
                <a:cs typeface="Times New Roman" panose="02020603050405020304" pitchFamily="18" charset="0"/>
              </a:rPr>
              <a:t>Russische Staat in hohem Maß von den Einnahmen aus dem Rohstoffexport abhängig</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dirty="0">
                <a:latin typeface="Calibri" panose="020F0502020204030204" pitchFamily="34" charset="0"/>
                <a:ea typeface="Calibri" panose="020F0502020204030204" pitchFamily="34" charset="0"/>
                <a:cs typeface="Times New Roman" panose="02020603050405020304" pitchFamily="18" charset="0"/>
              </a:rPr>
              <a:t>-&gt; </a:t>
            </a:r>
            <a:r>
              <a:rPr lang="de-DE" sz="1800" dirty="0">
                <a:effectLst/>
                <a:latin typeface="Calibri" panose="020F0502020204030204" pitchFamily="34" charset="0"/>
                <a:ea typeface="Calibri" panose="020F0502020204030204" pitchFamily="34" charset="0"/>
                <a:cs typeface="Times New Roman" panose="02020603050405020304" pitchFamily="18" charset="0"/>
              </a:rPr>
              <a:t>Allein der Öl- und Gassektor tragen etwa zu einem Drittel des gesamten föderalen Budgets bei</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800" dirty="0">
                <a:effectLst/>
                <a:latin typeface="Calibri" panose="020F0502020204030204" pitchFamily="34" charset="0"/>
                <a:ea typeface="Calibri" panose="020F0502020204030204" pitchFamily="34" charset="0"/>
                <a:cs typeface="Times New Roman" panose="02020603050405020304" pitchFamily="18" charset="0"/>
              </a:rPr>
              <a:t>-&gt; Premierminister Dmitrij Medwedjew im Februar 2016: Der niedrige Ölpreis erfordert staatliche Budgetkürzungen im Umfang von zehn Prozent (zit. n. RIA-Novosti 2016).</a:t>
            </a:r>
          </a:p>
          <a:p>
            <a:pPr marL="285750" indent="-285750">
              <a:lnSpc>
                <a:spcPct val="90000"/>
              </a:lnSpc>
              <a:spcAft>
                <a:spcPts val="600"/>
              </a:spcAft>
              <a:buClr>
                <a:schemeClr val="accent1"/>
              </a:buClr>
              <a:buFont typeface="Arial" panose="020B0604020202020204" pitchFamily="34" charset="0"/>
              <a:buChar char="•"/>
            </a:pP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90000"/>
              </a:lnSpc>
              <a:spcAft>
                <a:spcPts val="600"/>
              </a:spcAft>
              <a:buClr>
                <a:schemeClr val="accent1"/>
              </a:buClr>
              <a:buFont typeface="Arial" panose="020B0604020202020204" pitchFamily="34" charset="0"/>
              <a:buChar char="•"/>
            </a:pPr>
            <a:endParaRPr lang="en-US" dirty="0">
              <a:solidFill>
                <a:schemeClr val="tx1">
                  <a:lumMod val="75000"/>
                  <a:lumOff val="25000"/>
                </a:schemeClr>
              </a:solidFill>
            </a:endParaRPr>
          </a:p>
        </p:txBody>
      </p:sp>
      <p:sp>
        <p:nvSpPr>
          <p:cNvPr id="47" name="Rectangle 40">
            <a:extLst>
              <a:ext uri="{FF2B5EF4-FFF2-40B4-BE49-F238E27FC236}">
                <a16:creationId xmlns:a16="http://schemas.microsoft.com/office/drawing/2014/main" id="{CB3D9294-C3FE-4D13-B349-C4EF620A2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2">
            <a:extLst>
              <a:ext uri="{FF2B5EF4-FFF2-40B4-BE49-F238E27FC236}">
                <a16:creationId xmlns:a16="http://schemas.microsoft.com/office/drawing/2014/main" id="{E75239FC-9FCA-4632-886C-191E654DF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5609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6">
            <a:extLst>
              <a:ext uri="{FF2B5EF4-FFF2-40B4-BE49-F238E27FC236}">
                <a16:creationId xmlns:a16="http://schemas.microsoft.com/office/drawing/2014/main" id="{607584B8-0B74-4FB3-81E8-D36C58AFE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el 4">
            <a:extLst>
              <a:ext uri="{FF2B5EF4-FFF2-40B4-BE49-F238E27FC236}">
                <a16:creationId xmlns:a16="http://schemas.microsoft.com/office/drawing/2014/main" id="{E393C96B-7E8C-43C1-8205-8919D3150387}"/>
              </a:ext>
            </a:extLst>
          </p:cNvPr>
          <p:cNvSpPr>
            <a:spLocks noGrp="1"/>
          </p:cNvSpPr>
          <p:nvPr>
            <p:ph type="title"/>
          </p:nvPr>
        </p:nvSpPr>
        <p:spPr>
          <a:xfrm>
            <a:off x="5144679" y="634946"/>
            <a:ext cx="6405063" cy="1450757"/>
          </a:xfrm>
        </p:spPr>
        <p:txBody>
          <a:bodyPr vert="horz" lIns="91440" tIns="45720" rIns="91440" bIns="45720" rtlCol="0" anchor="b">
            <a:normAutofit/>
          </a:bodyPr>
          <a:lstStyle/>
          <a:p>
            <a:pPr algn="ctr"/>
            <a:r>
              <a:rPr lang="en-US" dirty="0" err="1"/>
              <a:t>Geschäfte</a:t>
            </a:r>
            <a:r>
              <a:rPr lang="en-US" dirty="0"/>
              <a:t> auf </a:t>
            </a:r>
            <a:r>
              <a:rPr lang="en-US" dirty="0" err="1"/>
              <a:t>Kosten</a:t>
            </a:r>
            <a:r>
              <a:rPr lang="en-US" dirty="0"/>
              <a:t> der Umwelt</a:t>
            </a:r>
          </a:p>
        </p:txBody>
      </p:sp>
      <p:pic>
        <p:nvPicPr>
          <p:cNvPr id="8" name="Grafik 7" descr="Ein Bild, das draußen, Schnee, Berg enthält.&#10;&#10;Automatisch generierte Beschreibung">
            <a:extLst>
              <a:ext uri="{FF2B5EF4-FFF2-40B4-BE49-F238E27FC236}">
                <a16:creationId xmlns:a16="http://schemas.microsoft.com/office/drawing/2014/main" id="{41CF9995-4435-5D88-B737-95C0625A601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670" r="34882" b="3"/>
          <a:stretch/>
        </p:blipFill>
        <p:spPr>
          <a:xfrm>
            <a:off x="634000" y="581098"/>
            <a:ext cx="1929714" cy="2476136"/>
          </a:xfrm>
          <a:prstGeom prst="rect">
            <a:avLst/>
          </a:prstGeom>
        </p:spPr>
      </p:pic>
      <p:pic>
        <p:nvPicPr>
          <p:cNvPr id="6" name="Inhaltsplatzhalter 5" descr="Ein Bild, das Text enthält.&#10;&#10;Automatisch generierte Beschreibung">
            <a:extLst>
              <a:ext uri="{FF2B5EF4-FFF2-40B4-BE49-F238E27FC236}">
                <a16:creationId xmlns:a16="http://schemas.microsoft.com/office/drawing/2014/main" id="{E97180FB-9558-8FB3-C8F2-74A84CAB4F6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9902" r="49316" b="2"/>
          <a:stretch/>
        </p:blipFill>
        <p:spPr>
          <a:xfrm>
            <a:off x="2724581" y="581099"/>
            <a:ext cx="1929714" cy="2476136"/>
          </a:xfrm>
          <a:prstGeom prst="rect">
            <a:avLst/>
          </a:prstGeom>
        </p:spPr>
      </p:pic>
      <p:cxnSp>
        <p:nvCxnSpPr>
          <p:cNvPr id="46" name="Straight Connector 38">
            <a:extLst>
              <a:ext uri="{FF2B5EF4-FFF2-40B4-BE49-F238E27FC236}">
                <a16:creationId xmlns:a16="http://schemas.microsoft.com/office/drawing/2014/main" id="{A3DDE8EB-F9E0-4361-9594-CA7CC9E0786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12" name="Grafik 11" descr="Ein Bild, das Himmel, Fabrik, draußen, Gebäude enthält.&#10;&#10;Automatisch generierte Beschreibung">
            <a:extLst>
              <a:ext uri="{FF2B5EF4-FFF2-40B4-BE49-F238E27FC236}">
                <a16:creationId xmlns:a16="http://schemas.microsoft.com/office/drawing/2014/main" id="{522D9785-F7A8-A4E5-D758-5DDEFA7F3B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40" r="5931"/>
          <a:stretch/>
        </p:blipFill>
        <p:spPr>
          <a:xfrm>
            <a:off x="633999" y="3218101"/>
            <a:ext cx="4020296" cy="2476136"/>
          </a:xfrm>
          <a:prstGeom prst="rect">
            <a:avLst/>
          </a:prstGeom>
        </p:spPr>
      </p:pic>
      <p:sp>
        <p:nvSpPr>
          <p:cNvPr id="10" name="Textfeld 9">
            <a:extLst>
              <a:ext uri="{FF2B5EF4-FFF2-40B4-BE49-F238E27FC236}">
                <a16:creationId xmlns:a16="http://schemas.microsoft.com/office/drawing/2014/main" id="{AA03196E-0CD8-48ED-8B43-6CD5CF3AEE50}"/>
              </a:ext>
            </a:extLst>
          </p:cNvPr>
          <p:cNvSpPr txBox="1"/>
          <p:nvPr/>
        </p:nvSpPr>
        <p:spPr>
          <a:xfrm>
            <a:off x="5144679" y="2198914"/>
            <a:ext cx="6405063" cy="3670180"/>
          </a:xfrm>
          <a:prstGeom prst="rect">
            <a:avLst/>
          </a:prstGeom>
        </p:spPr>
        <p:txBody>
          <a:bodyPr vert="horz" lIns="0" tIns="45720" rIns="0" bIns="45720" rtlCol="0">
            <a:noAutofit/>
          </a:bodyPr>
          <a:lstStyle/>
          <a:p>
            <a:pPr marL="285750" indent="-285750">
              <a:lnSpc>
                <a:spcPct val="90000"/>
              </a:lnSpc>
              <a:spcAft>
                <a:spcPts val="600"/>
              </a:spcAft>
              <a:buClr>
                <a:schemeClr val="accent1"/>
              </a:buClr>
              <a:buFont typeface="Arial" panose="020B0604020202020204" pitchFamily="34" charset="0"/>
              <a:buChar char="•"/>
            </a:pPr>
            <a:r>
              <a:rPr lang="de-DE" dirty="0"/>
              <a:t>Russisches Entwicklungsmodell beruht seit 1990er Jahren auf dem Rohstoffexport:</a:t>
            </a:r>
            <a:endParaRPr lang="en-US" dirty="0"/>
          </a:p>
          <a:p>
            <a:pPr>
              <a:lnSpc>
                <a:spcPct val="90000"/>
              </a:lnSpc>
              <a:spcAft>
                <a:spcPts val="600"/>
              </a:spcAft>
              <a:buClr>
                <a:schemeClr val="accent1"/>
              </a:buClr>
            </a:pPr>
            <a:r>
              <a:rPr lang="en-US" dirty="0"/>
              <a:t>-&gt; </a:t>
            </a:r>
            <a:r>
              <a:rPr lang="de-DE" dirty="0"/>
              <a:t>enge</a:t>
            </a:r>
            <a:r>
              <a:rPr lang="en-US" dirty="0"/>
              <a:t> </a:t>
            </a:r>
            <a:r>
              <a:rPr lang="de-DE" dirty="0"/>
              <a:t>Verbindungen</a:t>
            </a:r>
            <a:r>
              <a:rPr lang="en-US" dirty="0"/>
              <a:t> </a:t>
            </a:r>
            <a:r>
              <a:rPr lang="de-DE" dirty="0"/>
              <a:t>zwischen</a:t>
            </a:r>
            <a:r>
              <a:rPr lang="en-US" dirty="0"/>
              <a:t> </a:t>
            </a:r>
            <a:r>
              <a:rPr lang="en-US" dirty="0" err="1"/>
              <a:t>Staat</a:t>
            </a:r>
            <a:r>
              <a:rPr lang="en-US" dirty="0"/>
              <a:t> und Kapital</a:t>
            </a:r>
          </a:p>
          <a:p>
            <a:pPr>
              <a:lnSpc>
                <a:spcPct val="90000"/>
              </a:lnSpc>
              <a:spcAft>
                <a:spcPts val="600"/>
              </a:spcAft>
              <a:buClr>
                <a:schemeClr val="accent1"/>
              </a:buClr>
            </a:pPr>
            <a:r>
              <a:rPr lang="en-US" dirty="0"/>
              <a:t>-&gt; </a:t>
            </a:r>
            <a:r>
              <a:rPr lang="en-US" dirty="0" err="1"/>
              <a:t>strukturelle</a:t>
            </a:r>
            <a:r>
              <a:rPr lang="en-US" dirty="0"/>
              <a:t> </a:t>
            </a:r>
            <a:r>
              <a:rPr lang="en-US" dirty="0" err="1"/>
              <a:t>Abhängigkeit</a:t>
            </a:r>
            <a:r>
              <a:rPr lang="en-US" dirty="0"/>
              <a:t> des </a:t>
            </a:r>
            <a:r>
              <a:rPr lang="en-US" dirty="0" err="1"/>
              <a:t>Staates</a:t>
            </a:r>
            <a:r>
              <a:rPr lang="en-US" dirty="0"/>
              <a:t> </a:t>
            </a:r>
            <a:r>
              <a:rPr lang="en-US" dirty="0" err="1"/>
              <a:t>vom</a:t>
            </a:r>
            <a:r>
              <a:rPr lang="en-US" dirty="0"/>
              <a:t> </a:t>
            </a:r>
            <a:r>
              <a:rPr lang="en-US" dirty="0" err="1"/>
              <a:t>Ressourcenexport</a:t>
            </a:r>
            <a:r>
              <a:rPr lang="en-US" dirty="0"/>
              <a:t> </a:t>
            </a:r>
            <a:r>
              <a:rPr lang="en-US" dirty="0" err="1"/>
              <a:t>führt</a:t>
            </a:r>
            <a:r>
              <a:rPr lang="en-US" dirty="0"/>
              <a:t> </a:t>
            </a:r>
            <a:r>
              <a:rPr lang="en-US" dirty="0" err="1"/>
              <a:t>zu</a:t>
            </a:r>
            <a:r>
              <a:rPr lang="en-US" dirty="0"/>
              <a:t> </a:t>
            </a:r>
            <a:r>
              <a:rPr lang="en-US" dirty="0" err="1"/>
              <a:t>einer</a:t>
            </a:r>
            <a:r>
              <a:rPr lang="en-US" dirty="0"/>
              <a:t> </a:t>
            </a:r>
            <a:r>
              <a:rPr lang="en-US" dirty="0" err="1"/>
              <a:t>intensivierten</a:t>
            </a:r>
            <a:r>
              <a:rPr lang="en-US" dirty="0"/>
              <a:t> </a:t>
            </a:r>
            <a:r>
              <a:rPr lang="en-US" dirty="0" err="1"/>
              <a:t>Rohstoffausbeutung</a:t>
            </a:r>
            <a:r>
              <a:rPr lang="en-US" dirty="0"/>
              <a:t> -&gt; </a:t>
            </a:r>
            <a:r>
              <a:rPr lang="en-US" dirty="0" err="1"/>
              <a:t>verschärft</a:t>
            </a:r>
            <a:r>
              <a:rPr lang="en-US" dirty="0"/>
              <a:t> </a:t>
            </a:r>
            <a:r>
              <a:rPr lang="en-US" dirty="0" err="1"/>
              <a:t>Klimakrise</a:t>
            </a:r>
            <a:endParaRPr lang="en-US" dirty="0"/>
          </a:p>
          <a:p>
            <a:pPr>
              <a:lnSpc>
                <a:spcPct val="90000"/>
              </a:lnSpc>
              <a:spcAft>
                <a:spcPts val="600"/>
              </a:spcAft>
              <a:buClr>
                <a:schemeClr val="accent1"/>
              </a:buClr>
            </a:pPr>
            <a:r>
              <a:rPr lang="en-US" dirty="0"/>
              <a:t>-&gt; </a:t>
            </a:r>
            <a:r>
              <a:rPr lang="en-US" dirty="0" err="1"/>
              <a:t>strukturelle</a:t>
            </a:r>
            <a:r>
              <a:rPr lang="en-US" dirty="0"/>
              <a:t> </a:t>
            </a:r>
            <a:r>
              <a:rPr lang="en-US" dirty="0" err="1"/>
              <a:t>Abhängigkeit</a:t>
            </a:r>
            <a:r>
              <a:rPr lang="en-US" dirty="0"/>
              <a:t> </a:t>
            </a:r>
            <a:r>
              <a:rPr lang="en-US" dirty="0" err="1"/>
              <a:t>vom</a:t>
            </a:r>
            <a:r>
              <a:rPr lang="en-US" dirty="0"/>
              <a:t> </a:t>
            </a:r>
            <a:r>
              <a:rPr lang="en-US" dirty="0" err="1"/>
              <a:t>Rohstoffexport</a:t>
            </a:r>
            <a:r>
              <a:rPr lang="en-US" dirty="0"/>
              <a:t> </a:t>
            </a:r>
            <a:r>
              <a:rPr lang="en-US" dirty="0" err="1"/>
              <a:t>setzt</a:t>
            </a:r>
            <a:r>
              <a:rPr lang="en-US" dirty="0"/>
              <a:t> </a:t>
            </a:r>
            <a:r>
              <a:rPr lang="en-US" dirty="0" err="1"/>
              <a:t>Entwicklung</a:t>
            </a:r>
            <a:r>
              <a:rPr lang="en-US" dirty="0"/>
              <a:t> </a:t>
            </a:r>
            <a:r>
              <a:rPr lang="en-US" dirty="0" err="1"/>
              <a:t>enge</a:t>
            </a:r>
            <a:r>
              <a:rPr lang="en-US" dirty="0"/>
              <a:t> </a:t>
            </a:r>
            <a:r>
              <a:rPr lang="en-US" dirty="0" err="1"/>
              <a:t>Grenzen</a:t>
            </a:r>
            <a:r>
              <a:rPr lang="en-US" dirty="0"/>
              <a:t>: </a:t>
            </a:r>
            <a:r>
              <a:rPr lang="en-US" dirty="0" err="1"/>
              <a:t>geringe</a:t>
            </a:r>
            <a:r>
              <a:rPr lang="en-US" dirty="0"/>
              <a:t> </a:t>
            </a:r>
            <a:r>
              <a:rPr lang="de-DE" dirty="0"/>
              <a:t>Investitionen</a:t>
            </a:r>
            <a:r>
              <a:rPr lang="en-US" dirty="0"/>
              <a:t> in </a:t>
            </a:r>
            <a:r>
              <a:rPr lang="en-US" dirty="0" err="1"/>
              <a:t>Bildung</a:t>
            </a:r>
            <a:r>
              <a:rPr lang="en-US" dirty="0"/>
              <a:t> und </a:t>
            </a:r>
            <a:r>
              <a:rPr lang="en-US" dirty="0" err="1"/>
              <a:t>Forschung</a:t>
            </a:r>
            <a:r>
              <a:rPr lang="en-US" dirty="0"/>
              <a:t>, </a:t>
            </a:r>
            <a:r>
              <a:rPr lang="en-US" dirty="0" err="1"/>
              <a:t>schwache</a:t>
            </a:r>
            <a:r>
              <a:rPr lang="en-US" dirty="0"/>
              <a:t> </a:t>
            </a:r>
            <a:r>
              <a:rPr lang="en-US" dirty="0" err="1"/>
              <a:t>Industrie</a:t>
            </a:r>
            <a:r>
              <a:rPr lang="en-US" dirty="0"/>
              <a:t> (“Dutch Disease”), </a:t>
            </a:r>
            <a:r>
              <a:rPr lang="en-US" dirty="0" err="1"/>
              <a:t>soziale</a:t>
            </a:r>
            <a:r>
              <a:rPr lang="en-US" dirty="0"/>
              <a:t> </a:t>
            </a:r>
            <a:r>
              <a:rPr lang="en-US" dirty="0" err="1"/>
              <a:t>Polarisierung</a:t>
            </a:r>
            <a:r>
              <a:rPr lang="en-US" dirty="0"/>
              <a:t> und </a:t>
            </a:r>
            <a:r>
              <a:rPr lang="en-US" dirty="0" err="1"/>
              <a:t>regionale</a:t>
            </a:r>
            <a:r>
              <a:rPr lang="en-US" dirty="0"/>
              <a:t> </a:t>
            </a:r>
            <a:r>
              <a:rPr lang="en-US" dirty="0" err="1"/>
              <a:t>Entwicklungsunterschiede</a:t>
            </a:r>
            <a:endParaRPr lang="en-US" dirty="0"/>
          </a:p>
          <a:p>
            <a:pPr>
              <a:lnSpc>
                <a:spcPct val="90000"/>
              </a:lnSpc>
              <a:spcAft>
                <a:spcPts val="600"/>
              </a:spcAft>
              <a:buClr>
                <a:schemeClr val="accent1"/>
              </a:buClr>
            </a:pPr>
            <a:r>
              <a:rPr lang="en-US" dirty="0"/>
              <a:t>-&gt; </a:t>
            </a:r>
            <a:r>
              <a:rPr lang="en-US" dirty="0" err="1"/>
              <a:t>politische</a:t>
            </a:r>
            <a:r>
              <a:rPr lang="en-US" dirty="0"/>
              <a:t> </a:t>
            </a:r>
            <a:r>
              <a:rPr lang="en-US" dirty="0" err="1"/>
              <a:t>Auswirkungen</a:t>
            </a:r>
            <a:r>
              <a:rPr lang="en-US" dirty="0"/>
              <a:t>: </a:t>
            </a:r>
            <a:r>
              <a:rPr lang="en-US" dirty="0" err="1"/>
              <a:t>begünstigt</a:t>
            </a:r>
            <a:r>
              <a:rPr lang="en-US" dirty="0"/>
              <a:t> </a:t>
            </a:r>
            <a:r>
              <a:rPr lang="en-US" dirty="0" err="1"/>
              <a:t>Zentralisierung</a:t>
            </a:r>
            <a:r>
              <a:rPr lang="en-US" dirty="0"/>
              <a:t> und </a:t>
            </a:r>
            <a:r>
              <a:rPr lang="en-US" dirty="0" err="1"/>
              <a:t>autoritäre</a:t>
            </a:r>
            <a:r>
              <a:rPr lang="en-US" dirty="0"/>
              <a:t> </a:t>
            </a:r>
            <a:r>
              <a:rPr lang="en-US" dirty="0" err="1"/>
              <a:t>Stukturen</a:t>
            </a:r>
            <a:r>
              <a:rPr lang="en-US" dirty="0"/>
              <a:t> </a:t>
            </a:r>
          </a:p>
          <a:p>
            <a:pPr>
              <a:lnSpc>
                <a:spcPct val="90000"/>
              </a:lnSpc>
              <a:spcAft>
                <a:spcPts val="600"/>
              </a:spcAft>
              <a:buClr>
                <a:schemeClr val="accent1"/>
              </a:buClr>
            </a:pPr>
            <a:endParaRPr lang="en-US" dirty="0"/>
          </a:p>
          <a:p>
            <a:pPr>
              <a:lnSpc>
                <a:spcPct val="90000"/>
              </a:lnSpc>
              <a:spcAft>
                <a:spcPts val="600"/>
              </a:spcAft>
              <a:buClr>
                <a:schemeClr val="accent1"/>
              </a:buClr>
            </a:pPr>
            <a:r>
              <a:rPr lang="en-US" dirty="0"/>
              <a:t>-&gt; </a:t>
            </a:r>
            <a:r>
              <a:rPr lang="en-US" dirty="0" err="1"/>
              <a:t>wenig</a:t>
            </a:r>
            <a:r>
              <a:rPr lang="en-US" dirty="0"/>
              <a:t> </a:t>
            </a:r>
            <a:r>
              <a:rPr lang="en-US" dirty="0" err="1"/>
              <a:t>Spielraum</a:t>
            </a:r>
            <a:r>
              <a:rPr lang="en-US" dirty="0"/>
              <a:t> für Klima- und </a:t>
            </a:r>
            <a:r>
              <a:rPr lang="en-US" dirty="0" err="1"/>
              <a:t>Umweltschutzpolitik</a:t>
            </a:r>
            <a:r>
              <a:rPr lang="en-US" dirty="0"/>
              <a:t> </a:t>
            </a:r>
            <a:endParaRPr lang="de-DE" dirty="0"/>
          </a:p>
        </p:txBody>
      </p:sp>
      <p:sp>
        <p:nvSpPr>
          <p:cNvPr id="47" name="Rectangle 40">
            <a:extLst>
              <a:ext uri="{FF2B5EF4-FFF2-40B4-BE49-F238E27FC236}">
                <a16:creationId xmlns:a16="http://schemas.microsoft.com/office/drawing/2014/main" id="{CB3D9294-C3FE-4D13-B349-C4EF620A22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8" name="Rectangle 42">
            <a:extLst>
              <a:ext uri="{FF2B5EF4-FFF2-40B4-BE49-F238E27FC236}">
                <a16:creationId xmlns:a16="http://schemas.microsoft.com/office/drawing/2014/main" id="{E75239FC-9FCA-4632-886C-191E654DF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57700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2164B-93B4-455E-997C-0E1BC6CA27E8}"/>
              </a:ext>
            </a:extLst>
          </p:cNvPr>
          <p:cNvSpPr>
            <a:spLocks noGrp="1"/>
          </p:cNvSpPr>
          <p:nvPr>
            <p:ph type="title"/>
          </p:nvPr>
        </p:nvSpPr>
        <p:spPr>
          <a:xfrm>
            <a:off x="1097280" y="286603"/>
            <a:ext cx="10058400" cy="1189657"/>
          </a:xfrm>
        </p:spPr>
        <p:txBody>
          <a:bodyPr>
            <a:normAutofit/>
          </a:bodyPr>
          <a:lstStyle/>
          <a:p>
            <a:pPr algn="ctr"/>
            <a:r>
              <a:rPr lang="de-DE" sz="4600" dirty="0"/>
              <a:t>Umweltpolitik in Russland</a:t>
            </a:r>
          </a:p>
        </p:txBody>
      </p:sp>
      <p:sp>
        <p:nvSpPr>
          <p:cNvPr id="3" name="Inhaltsplatzhalter 2">
            <a:extLst>
              <a:ext uri="{FF2B5EF4-FFF2-40B4-BE49-F238E27FC236}">
                <a16:creationId xmlns:a16="http://schemas.microsoft.com/office/drawing/2014/main" id="{1569FF73-8A56-405C-B631-1CEF7E881117}"/>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de-DE" dirty="0"/>
              <a:t> </a:t>
            </a:r>
            <a:r>
              <a:rPr lang="de-DE" dirty="0">
                <a:solidFill>
                  <a:schemeClr val="tx1"/>
                </a:solidFill>
              </a:rPr>
              <a:t>1991-1993: Phase der Institutionalisierung der aus der Perestroika hervorgegangenen Umweltbewegung (Gründung eines Umweltministeriums, </a:t>
            </a:r>
            <a:r>
              <a:rPr lang="de-DE" dirty="0" err="1">
                <a:solidFill>
                  <a:schemeClr val="tx1"/>
                </a:solidFill>
              </a:rPr>
              <a:t>Aktivist:innen</a:t>
            </a:r>
            <a:r>
              <a:rPr lang="de-DE" dirty="0">
                <a:solidFill>
                  <a:schemeClr val="tx1"/>
                </a:solidFill>
              </a:rPr>
              <a:t> gehen in Staat und Politik) </a:t>
            </a:r>
          </a:p>
          <a:p>
            <a:pPr>
              <a:buFont typeface="Wingdings" panose="05000000000000000000" pitchFamily="2" charset="2"/>
              <a:buChar char="§"/>
            </a:pPr>
            <a:r>
              <a:rPr lang="de-DE" dirty="0">
                <a:solidFill>
                  <a:schemeClr val="tx1"/>
                </a:solidFill>
              </a:rPr>
              <a:t> Bruch 1993: Auseinandersetzung zwischen Jelzin-Administration und Parlament; Verabschiedung einer präsidentiellen Verfassung:</a:t>
            </a:r>
          </a:p>
          <a:p>
            <a:pPr marL="0" indent="0">
              <a:buNone/>
            </a:pPr>
            <a:r>
              <a:rPr lang="de-DE" dirty="0">
                <a:solidFill>
                  <a:schemeClr val="tx1"/>
                </a:solidFill>
              </a:rPr>
              <a:t>-&gt; Marginalisierung sozial-ökologischer Themen sowie die Verdrängung ökologischer </a:t>
            </a:r>
            <a:r>
              <a:rPr lang="de-DE" dirty="0" err="1">
                <a:solidFill>
                  <a:schemeClr val="tx1"/>
                </a:solidFill>
              </a:rPr>
              <a:t>Aktivist:innen</a:t>
            </a:r>
            <a:r>
              <a:rPr lang="de-DE" dirty="0">
                <a:solidFill>
                  <a:schemeClr val="tx1"/>
                </a:solidFill>
              </a:rPr>
              <a:t> und </a:t>
            </a:r>
            <a:r>
              <a:rPr lang="de-DE" dirty="0" err="1">
                <a:solidFill>
                  <a:schemeClr val="tx1"/>
                </a:solidFill>
              </a:rPr>
              <a:t>Politiker:innen</a:t>
            </a:r>
            <a:r>
              <a:rPr lang="de-DE" dirty="0">
                <a:solidFill>
                  <a:schemeClr val="tx1"/>
                </a:solidFill>
              </a:rPr>
              <a:t> aus dem Staat </a:t>
            </a:r>
            <a:br>
              <a:rPr lang="de-DE" dirty="0">
                <a:solidFill>
                  <a:schemeClr val="tx1"/>
                </a:solidFill>
              </a:rPr>
            </a:br>
            <a:r>
              <a:rPr lang="de-DE" dirty="0">
                <a:solidFill>
                  <a:schemeClr val="tx1"/>
                </a:solidFill>
              </a:rPr>
              <a:t>-&gt; 1996 Umwandlung des Umweltministeriums zum Staatskomitee für Umweltschutz; Anfang der 2000er Jahre: Auflösung</a:t>
            </a:r>
            <a:br>
              <a:rPr lang="de-DE" dirty="0">
                <a:solidFill>
                  <a:schemeClr val="tx1"/>
                </a:solidFill>
              </a:rPr>
            </a:br>
            <a:r>
              <a:rPr lang="de-DE" dirty="0">
                <a:solidFill>
                  <a:schemeClr val="tx1"/>
                </a:solidFill>
              </a:rPr>
              <a:t>-&gt; Privatisierung vormals staatlicher Aufgaben, die zunehmend von Nichtregierungsorganisationen und privaten Dienstleistern übernommen werden (</a:t>
            </a:r>
            <a:r>
              <a:rPr lang="de-DE" dirty="0" err="1">
                <a:solidFill>
                  <a:schemeClr val="tx1"/>
                </a:solidFill>
              </a:rPr>
              <a:t>Vorobyev</a:t>
            </a:r>
            <a:r>
              <a:rPr lang="de-DE" dirty="0">
                <a:solidFill>
                  <a:schemeClr val="tx1"/>
                </a:solidFill>
              </a:rPr>
              <a:t> 2005)</a:t>
            </a:r>
          </a:p>
          <a:p>
            <a:pPr>
              <a:buFont typeface="Wingdings" panose="05000000000000000000" pitchFamily="2" charset="2"/>
              <a:buChar char="§"/>
            </a:pPr>
            <a:r>
              <a:rPr lang="de-DE" dirty="0">
                <a:solidFill>
                  <a:schemeClr val="tx1"/>
                </a:solidFill>
              </a:rPr>
              <a:t>Narrativ der „Energiesupermacht“: positiver Bezug zur Naturausbeutung, </a:t>
            </a:r>
            <a:br>
              <a:rPr lang="de-DE" dirty="0">
                <a:solidFill>
                  <a:schemeClr val="tx1"/>
                </a:solidFill>
              </a:rPr>
            </a:br>
            <a:r>
              <a:rPr lang="de-DE" u="sng" dirty="0">
                <a:solidFill>
                  <a:schemeClr val="tx1"/>
                </a:solidFill>
              </a:rPr>
              <a:t>weil</a:t>
            </a:r>
            <a:r>
              <a:rPr lang="de-DE" dirty="0">
                <a:solidFill>
                  <a:schemeClr val="tx1"/>
                </a:solidFill>
              </a:rPr>
              <a:t>: garantiert umfangreiche Sozialpolitik und hohe Renten und ermöglicht die Entwicklung peripherer Gebiete (Entwicklungsversprechen)</a:t>
            </a:r>
            <a:br>
              <a:rPr lang="de-DE" dirty="0">
                <a:solidFill>
                  <a:schemeClr val="tx1"/>
                </a:solidFill>
              </a:rPr>
            </a:br>
            <a:r>
              <a:rPr lang="de-DE" u="sng" dirty="0">
                <a:solidFill>
                  <a:schemeClr val="tx1"/>
                </a:solidFill>
              </a:rPr>
              <a:t>weil</a:t>
            </a:r>
            <a:r>
              <a:rPr lang="de-DE" dirty="0">
                <a:solidFill>
                  <a:schemeClr val="tx1"/>
                </a:solidFill>
              </a:rPr>
              <a:t>: Stärkung des politischen und ökonomischen Einflusses Russlands auf internationaler Ebene (sicherheitspolitische Dimension).</a:t>
            </a:r>
          </a:p>
        </p:txBody>
      </p:sp>
    </p:spTree>
    <p:extLst>
      <p:ext uri="{BB962C8B-B14F-4D97-AF65-F5344CB8AC3E}">
        <p14:creationId xmlns:p14="http://schemas.microsoft.com/office/powerpoint/2010/main" val="351357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72164B-93B4-455E-997C-0E1BC6CA27E8}"/>
              </a:ext>
            </a:extLst>
          </p:cNvPr>
          <p:cNvSpPr>
            <a:spLocks noGrp="1"/>
          </p:cNvSpPr>
          <p:nvPr>
            <p:ph type="title"/>
          </p:nvPr>
        </p:nvSpPr>
        <p:spPr>
          <a:xfrm>
            <a:off x="1097280" y="286603"/>
            <a:ext cx="10058400" cy="1189657"/>
          </a:xfrm>
        </p:spPr>
        <p:txBody>
          <a:bodyPr>
            <a:normAutofit/>
          </a:bodyPr>
          <a:lstStyle/>
          <a:p>
            <a:pPr algn="ctr"/>
            <a:r>
              <a:rPr lang="de-DE" sz="4600" dirty="0"/>
              <a:t>Auswirkungen der Klimakrise</a:t>
            </a:r>
          </a:p>
        </p:txBody>
      </p:sp>
      <p:sp>
        <p:nvSpPr>
          <p:cNvPr id="3" name="Inhaltsplatzhalter 2">
            <a:extLst>
              <a:ext uri="{FF2B5EF4-FFF2-40B4-BE49-F238E27FC236}">
                <a16:creationId xmlns:a16="http://schemas.microsoft.com/office/drawing/2014/main" id="{1569FF73-8A56-405C-B631-1CEF7E881117}"/>
              </a:ext>
            </a:extLst>
          </p:cNvPr>
          <p:cNvSpPr>
            <a:spLocks noGrp="1"/>
          </p:cNvSpPr>
          <p:nvPr>
            <p:ph idx="1"/>
          </p:nvPr>
        </p:nvSpPr>
        <p:spPr/>
        <p:txBody>
          <a:bodyPr>
            <a:normAutofit fontScale="92500" lnSpcReduction="20000"/>
          </a:bodyPr>
          <a:lstStyle/>
          <a:p>
            <a:pPr>
              <a:buFont typeface="Wingdings" panose="05000000000000000000" pitchFamily="2" charset="2"/>
              <a:buChar char="§"/>
            </a:pPr>
            <a:r>
              <a:rPr lang="de-DE" dirty="0">
                <a:solidFill>
                  <a:schemeClr val="tx1"/>
                </a:solidFill>
              </a:rPr>
              <a:t> Temperaturanstieg in RF etwa 2,5 Mal höher als im globalen Durchschnitt (Doose 2020)</a:t>
            </a:r>
            <a:br>
              <a:rPr lang="de-DE" dirty="0">
                <a:solidFill>
                  <a:schemeClr val="tx1"/>
                </a:solidFill>
              </a:rPr>
            </a:br>
            <a:r>
              <a:rPr lang="de-DE" dirty="0">
                <a:solidFill>
                  <a:schemeClr val="tx1"/>
                </a:solidFill>
              </a:rPr>
              <a:t>-&gt; Extremwetterlagen nehmen zu (Dürren, Stürme, Hitzewellen)</a:t>
            </a:r>
            <a:br>
              <a:rPr lang="de-DE" dirty="0">
                <a:solidFill>
                  <a:schemeClr val="tx1"/>
                </a:solidFill>
              </a:rPr>
            </a:br>
            <a:r>
              <a:rPr lang="de-DE" dirty="0">
                <a:solidFill>
                  <a:schemeClr val="tx1"/>
                </a:solidFill>
              </a:rPr>
              <a:t>-&gt; Schmelze des Permafrostbodens bedroht Infrastruktur und Städte</a:t>
            </a:r>
          </a:p>
          <a:p>
            <a:pPr>
              <a:buFont typeface="Wingdings" panose="05000000000000000000" pitchFamily="2" charset="2"/>
              <a:buChar char="§"/>
            </a:pPr>
            <a:r>
              <a:rPr lang="de-DE" dirty="0">
                <a:solidFill>
                  <a:schemeClr val="tx1"/>
                </a:solidFill>
              </a:rPr>
              <a:t> Russland ist der weltweit viertgrößte Emittent von Treibhausgasen (trotz Rückgang seit 1990) </a:t>
            </a:r>
            <a:br>
              <a:rPr lang="de-DE" dirty="0">
                <a:solidFill>
                  <a:schemeClr val="tx1"/>
                </a:solidFill>
              </a:rPr>
            </a:br>
            <a:r>
              <a:rPr lang="de-DE" dirty="0">
                <a:solidFill>
                  <a:schemeClr val="tx1"/>
                </a:solidFill>
              </a:rPr>
              <a:t>-&gt; große Relevanz für internationale Klimapolitik</a:t>
            </a:r>
          </a:p>
          <a:p>
            <a:pPr marL="0" indent="0">
              <a:buNone/>
            </a:pPr>
            <a:r>
              <a:rPr lang="de-DE" u="sng" dirty="0">
                <a:solidFill>
                  <a:schemeClr val="tx1"/>
                </a:solidFill>
              </a:rPr>
              <a:t>Aber</a:t>
            </a:r>
            <a:r>
              <a:rPr lang="de-DE" dirty="0">
                <a:solidFill>
                  <a:schemeClr val="tx1"/>
                </a:solidFill>
              </a:rPr>
              <a:t>: keine systematische Politik zur Bekämpfung des Klimawandels, im Gegenteil: Auf Ressourcenexport beruhendes Geschäftsmodell verschärft Klimakrise</a:t>
            </a:r>
          </a:p>
          <a:p>
            <a:pPr>
              <a:buFont typeface="Wingdings" panose="05000000000000000000" pitchFamily="2" charset="2"/>
              <a:buChar char="§"/>
            </a:pPr>
            <a:r>
              <a:rPr lang="de-DE" dirty="0">
                <a:solidFill>
                  <a:schemeClr val="tx1"/>
                </a:solidFill>
              </a:rPr>
              <a:t> Ratifizierung des Kyoto-Protokolls: Russland verpflichtete sich nicht zur Emissionsreduktion, sondern nur zur Stabilisierung des CO2-Austoßes auf dem Niveau von 1990.</a:t>
            </a:r>
            <a:br>
              <a:rPr lang="de-DE" dirty="0">
                <a:solidFill>
                  <a:schemeClr val="tx1"/>
                </a:solidFill>
              </a:rPr>
            </a:br>
            <a:r>
              <a:rPr lang="de-DE" dirty="0">
                <a:solidFill>
                  <a:schemeClr val="tx1"/>
                </a:solidFill>
              </a:rPr>
              <a:t>-&gt; Aufgrund der massiven Deindustrialisierung fast 40 % weniger Treibhausgasemissionen als im Bezugsjahr 1990, bietet verschafft Regierung sogar Spielraum, die Emissionen zu steigern. </a:t>
            </a:r>
          </a:p>
          <a:p>
            <a:pPr>
              <a:buFont typeface="Wingdings" panose="05000000000000000000" pitchFamily="2" charset="2"/>
              <a:buChar char="§"/>
            </a:pPr>
            <a:r>
              <a:rPr lang="de-DE" dirty="0">
                <a:solidFill>
                  <a:schemeClr val="tx1"/>
                </a:solidFill>
              </a:rPr>
              <a:t>Ziel Klimaneutralität bis 2060 </a:t>
            </a:r>
            <a:br>
              <a:rPr lang="de-DE" dirty="0">
                <a:solidFill>
                  <a:schemeClr val="tx1"/>
                </a:solidFill>
              </a:rPr>
            </a:br>
            <a:r>
              <a:rPr lang="de-DE" dirty="0">
                <a:solidFill>
                  <a:schemeClr val="tx1"/>
                </a:solidFill>
              </a:rPr>
              <a:t>-&gt; Reaktion auf den Green Deal der EU und CO2-Grenzsteuerausgleich, von der russischen Exportindustrie (fossile, Stahl, Buntmetallurgie, Eisen, Chemie) stark betroffen wäre</a:t>
            </a:r>
            <a:br>
              <a:rPr lang="de-DE" dirty="0">
                <a:solidFill>
                  <a:schemeClr val="tx1"/>
                </a:solidFill>
              </a:rPr>
            </a:br>
            <a:r>
              <a:rPr lang="de-DE" dirty="0">
                <a:solidFill>
                  <a:schemeClr val="tx1"/>
                </a:solidFill>
              </a:rPr>
              <a:t>-&gt; Energielieferant für grünes Europa (Wasserstoff, Atomstrom)?</a:t>
            </a:r>
          </a:p>
          <a:p>
            <a:pPr marL="0" indent="0">
              <a:buNone/>
            </a:pPr>
            <a:endParaRPr lang="de-DE" dirty="0">
              <a:solidFill>
                <a:schemeClr val="tx1"/>
              </a:solidFill>
            </a:endParaRPr>
          </a:p>
        </p:txBody>
      </p:sp>
    </p:spTree>
    <p:extLst>
      <p:ext uri="{BB962C8B-B14F-4D97-AF65-F5344CB8AC3E}">
        <p14:creationId xmlns:p14="http://schemas.microsoft.com/office/powerpoint/2010/main" val="393648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72164B-93B4-455E-997C-0E1BC6CA27E8}"/>
              </a:ext>
            </a:extLst>
          </p:cNvPr>
          <p:cNvSpPr>
            <a:spLocks noGrp="1"/>
          </p:cNvSpPr>
          <p:nvPr>
            <p:ph type="title"/>
          </p:nvPr>
        </p:nvSpPr>
        <p:spPr>
          <a:xfrm>
            <a:off x="5181601" y="634946"/>
            <a:ext cx="6368142" cy="1450757"/>
          </a:xfrm>
        </p:spPr>
        <p:txBody>
          <a:bodyPr>
            <a:normAutofit/>
          </a:bodyPr>
          <a:lstStyle/>
          <a:p>
            <a:r>
              <a:rPr lang="de-DE"/>
              <a:t>Die russische Umweltbewegung</a:t>
            </a:r>
          </a:p>
        </p:txBody>
      </p:sp>
      <p:pic>
        <p:nvPicPr>
          <p:cNvPr id="5" name="Inhaltsplatzhalter 4" descr="Ein Bild, das Text, draußen, Person, Straße enthält.&#10;&#10;Automatisch generierte Beschreibung">
            <a:extLst>
              <a:ext uri="{FF2B5EF4-FFF2-40B4-BE49-F238E27FC236}">
                <a16:creationId xmlns:a16="http://schemas.microsoft.com/office/drawing/2014/main" id="{67CDBCC7-33B8-70BA-325C-CDF4CB9A6557}"/>
              </a:ext>
            </a:extLst>
          </p:cNvPr>
          <p:cNvPicPr>
            <a:picLocks noChangeAspect="1"/>
          </p:cNvPicPr>
          <p:nvPr/>
        </p:nvPicPr>
        <p:blipFill rotWithShape="1">
          <a:blip r:embed="rId2">
            <a:extLst>
              <a:ext uri="{28A0092B-C50C-407E-A947-70E740481C1C}">
                <a14:useLocalDpi xmlns:a14="http://schemas.microsoft.com/office/drawing/2010/main" val="0"/>
              </a:ext>
            </a:extLst>
          </a:blip>
          <a:srcRect l="17890" r="36889" b="1"/>
          <a:stretch/>
        </p:blipFill>
        <p:spPr>
          <a:xfrm>
            <a:off x="20" y="-12128"/>
            <a:ext cx="4654276" cy="6870127"/>
          </a:xfrm>
          <a:prstGeom prst="rect">
            <a:avLst/>
          </a:prstGeom>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3A8F6362-7C99-36C5-DBEE-CDB6A85761FE}"/>
              </a:ext>
            </a:extLst>
          </p:cNvPr>
          <p:cNvSpPr>
            <a:spLocks noGrp="1"/>
          </p:cNvSpPr>
          <p:nvPr>
            <p:ph idx="1"/>
          </p:nvPr>
        </p:nvSpPr>
        <p:spPr>
          <a:xfrm>
            <a:off x="5181601" y="2198913"/>
            <a:ext cx="6368142" cy="4659083"/>
          </a:xfrm>
        </p:spPr>
        <p:txBody>
          <a:bodyPr>
            <a:normAutofit/>
          </a:bodyPr>
          <a:lstStyle/>
          <a:p>
            <a:r>
              <a:rPr lang="de-DE" dirty="0">
                <a:solidFill>
                  <a:schemeClr val="tx1"/>
                </a:solidFill>
              </a:rPr>
              <a:t>Klima- und umweltpolitische Fragen werden immer stärker politisiert.</a:t>
            </a:r>
          </a:p>
          <a:p>
            <a:r>
              <a:rPr lang="de-DE" dirty="0">
                <a:solidFill>
                  <a:schemeClr val="tx1"/>
                </a:solidFill>
              </a:rPr>
              <a:t>-&gt; 80 Prozent der Bevölkerung spüren laut Umfragen bereits die negativen Auswirkungen des Klimawandels, 66 Prozent begreifen ihn als Bedrohung (Davydova 2020) </a:t>
            </a:r>
          </a:p>
          <a:p>
            <a:r>
              <a:rPr lang="de-DE" dirty="0">
                <a:solidFill>
                  <a:schemeClr val="tx1"/>
                </a:solidFill>
              </a:rPr>
              <a:t>-&gt; regional sehr unterschiedliche Schwerpunkte und Konflikte: in Moskau und SPB nachhaltige Stadtentwicklung, bauliche Verdichtung, Zerstörung von Grünflächen und Müll. In den rohstoffreichen Regionen bedeutet Rohstoffabbau Zerstörung der Lebensgrundlage vieler Menschen. </a:t>
            </a:r>
          </a:p>
          <a:p>
            <a:r>
              <a:rPr lang="de-DE" dirty="0">
                <a:solidFill>
                  <a:schemeClr val="tx1"/>
                </a:solidFill>
              </a:rPr>
              <a:t>Laut Angaben des Zentrums für soziale und Arbeitsrechte waren Umweltanliegen der zweithäufigste Grund für Proteste</a:t>
            </a:r>
            <a:br>
              <a:rPr lang="de-DE" dirty="0">
                <a:solidFill>
                  <a:schemeClr val="tx1"/>
                </a:solidFill>
              </a:rPr>
            </a:br>
            <a:r>
              <a:rPr lang="de-DE" dirty="0">
                <a:solidFill>
                  <a:schemeClr val="tx1"/>
                </a:solidFill>
              </a:rPr>
              <a:t>-&gt; häufig kommunale Proteste und Organisation</a:t>
            </a:r>
          </a:p>
        </p:txBody>
      </p:sp>
    </p:spTree>
    <p:extLst>
      <p:ext uri="{BB962C8B-B14F-4D97-AF65-F5344CB8AC3E}">
        <p14:creationId xmlns:p14="http://schemas.microsoft.com/office/powerpoint/2010/main" val="1831913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172164B-93B4-455E-997C-0E1BC6CA27E8}"/>
              </a:ext>
            </a:extLst>
          </p:cNvPr>
          <p:cNvSpPr>
            <a:spLocks noGrp="1"/>
          </p:cNvSpPr>
          <p:nvPr>
            <p:ph type="title"/>
          </p:nvPr>
        </p:nvSpPr>
        <p:spPr>
          <a:xfrm>
            <a:off x="5181601" y="634946"/>
            <a:ext cx="6368142" cy="1450757"/>
          </a:xfrm>
        </p:spPr>
        <p:txBody>
          <a:bodyPr>
            <a:normAutofit/>
          </a:bodyPr>
          <a:lstStyle/>
          <a:p>
            <a:r>
              <a:rPr lang="de-DE"/>
              <a:t>Die russische Umweltbewegung</a:t>
            </a:r>
          </a:p>
        </p:txBody>
      </p:sp>
      <p:pic>
        <p:nvPicPr>
          <p:cNvPr id="5" name="Inhaltsplatzhalter 4" descr="Ein Bild, das Text, draußen, Person, Straße enthält.&#10;&#10;Automatisch generierte Beschreibung">
            <a:extLst>
              <a:ext uri="{FF2B5EF4-FFF2-40B4-BE49-F238E27FC236}">
                <a16:creationId xmlns:a16="http://schemas.microsoft.com/office/drawing/2014/main" id="{67CDBCC7-33B8-70BA-325C-CDF4CB9A6557}"/>
              </a:ext>
            </a:extLst>
          </p:cNvPr>
          <p:cNvPicPr>
            <a:picLocks noChangeAspect="1"/>
          </p:cNvPicPr>
          <p:nvPr/>
        </p:nvPicPr>
        <p:blipFill rotWithShape="1">
          <a:blip r:embed="rId2">
            <a:extLst>
              <a:ext uri="{28A0092B-C50C-407E-A947-70E740481C1C}">
                <a14:useLocalDpi xmlns:a14="http://schemas.microsoft.com/office/drawing/2010/main" val="0"/>
              </a:ext>
            </a:extLst>
          </a:blip>
          <a:srcRect l="17890" r="36889" b="1"/>
          <a:stretch/>
        </p:blipFill>
        <p:spPr>
          <a:xfrm>
            <a:off x="20" y="-12128"/>
            <a:ext cx="4654276" cy="6870127"/>
          </a:xfrm>
          <a:prstGeom prst="rect">
            <a:avLst/>
          </a:prstGeom>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3A8F6362-7C99-36C5-DBEE-CDB6A85761FE}"/>
              </a:ext>
            </a:extLst>
          </p:cNvPr>
          <p:cNvSpPr>
            <a:spLocks noGrp="1"/>
          </p:cNvSpPr>
          <p:nvPr>
            <p:ph idx="1"/>
          </p:nvPr>
        </p:nvSpPr>
        <p:spPr>
          <a:xfrm>
            <a:off x="5181601" y="2198913"/>
            <a:ext cx="6368142" cy="4659083"/>
          </a:xfrm>
        </p:spPr>
        <p:txBody>
          <a:bodyPr>
            <a:normAutofit fontScale="92500" lnSpcReduction="10000"/>
          </a:bodyPr>
          <a:lstStyle/>
          <a:p>
            <a:r>
              <a:rPr lang="de-DE" u="sng" dirty="0">
                <a:solidFill>
                  <a:schemeClr val="tx1"/>
                </a:solidFill>
              </a:rPr>
              <a:t>Aber:</a:t>
            </a:r>
            <a:r>
              <a:rPr lang="de-DE" dirty="0">
                <a:solidFill>
                  <a:schemeClr val="tx1"/>
                </a:solidFill>
              </a:rPr>
              <a:t> massive staatliche Repression</a:t>
            </a:r>
          </a:p>
          <a:p>
            <a:r>
              <a:rPr lang="de-DE" dirty="0">
                <a:solidFill>
                  <a:schemeClr val="tx1"/>
                </a:solidFill>
              </a:rPr>
              <a:t>-&gt; Nach Menschenrechtsorganisationen sind Klima-NGOs auf Platz 2 bei der Einstufung zum ausländischen Agenten und Verbot </a:t>
            </a:r>
          </a:p>
          <a:p>
            <a:r>
              <a:rPr lang="de-DE" dirty="0">
                <a:solidFill>
                  <a:schemeClr val="tx1"/>
                </a:solidFill>
              </a:rPr>
              <a:t>-&gt; Nach Angaben der Russischen Sozial-Ökologischen Union wurden im Jahr 2020 169 Fälle massiver Repression gegen 450 </a:t>
            </a:r>
            <a:r>
              <a:rPr lang="de-DE" dirty="0" err="1">
                <a:solidFill>
                  <a:schemeClr val="tx1"/>
                </a:solidFill>
              </a:rPr>
              <a:t>Öko-Aktivist:innen</a:t>
            </a:r>
            <a:r>
              <a:rPr lang="de-DE" dirty="0">
                <a:solidFill>
                  <a:schemeClr val="tx1"/>
                </a:solidFill>
              </a:rPr>
              <a:t> in 26 Regionen Russlands gezählt. Darunter fallen: gezielte mediale Kampagnen, physische Übergriffe durch staatliche Gewaltapparate oder Schlägertrupps, Sachbeschädigung, Gerichtsverfahren.</a:t>
            </a:r>
          </a:p>
          <a:p>
            <a:r>
              <a:rPr lang="de-DE" dirty="0">
                <a:solidFill>
                  <a:schemeClr val="tx1"/>
                </a:solidFill>
              </a:rPr>
              <a:t>-&gt; am 26. August 2020 verstarb Öko-Aktivist Sergej </a:t>
            </a:r>
            <a:r>
              <a:rPr lang="de-DE" dirty="0" err="1">
                <a:solidFill>
                  <a:schemeClr val="tx1"/>
                </a:solidFill>
              </a:rPr>
              <a:t>Paholkow</a:t>
            </a:r>
            <a:r>
              <a:rPr lang="de-DE" dirty="0">
                <a:solidFill>
                  <a:schemeClr val="tx1"/>
                </a:solidFill>
              </a:rPr>
              <a:t> unter nicht geklärten Umständen auf einer Polizeiwache. Nicht der erste Todesfall. </a:t>
            </a:r>
          </a:p>
          <a:p>
            <a:r>
              <a:rPr lang="de-DE" dirty="0">
                <a:solidFill>
                  <a:schemeClr val="tx1"/>
                </a:solidFill>
              </a:rPr>
              <a:t>-&gt; seit Kriegsbeginn: Viele Organisationen werden auf staatlichen Druck geschlossen oder stellen Arbeit ein; Verhaftung von </a:t>
            </a:r>
            <a:r>
              <a:rPr lang="de-DE" dirty="0" err="1">
                <a:solidFill>
                  <a:schemeClr val="tx1"/>
                </a:solidFill>
              </a:rPr>
              <a:t>Aktivist:innen</a:t>
            </a:r>
            <a:r>
              <a:rPr lang="de-DE" dirty="0">
                <a:solidFill>
                  <a:schemeClr val="tx1"/>
                </a:solidFill>
              </a:rPr>
              <a:t>. </a:t>
            </a:r>
          </a:p>
        </p:txBody>
      </p:sp>
    </p:spTree>
    <p:extLst>
      <p:ext uri="{BB962C8B-B14F-4D97-AF65-F5344CB8AC3E}">
        <p14:creationId xmlns:p14="http://schemas.microsoft.com/office/powerpoint/2010/main" val="175795365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32DB87270E14B14ABE35478BAD0FBBC1" ma:contentTypeVersion="12" ma:contentTypeDescription="Ein neues Dokument erstellen." ma:contentTypeScope="" ma:versionID="5b8865c4bca05b6bc386c9c0a4d65598">
  <xsd:schema xmlns:xsd="http://www.w3.org/2001/XMLSchema" xmlns:xs="http://www.w3.org/2001/XMLSchema" xmlns:p="http://schemas.microsoft.com/office/2006/metadata/properties" xmlns:ns2="7eb85eb2-f6e4-495f-b292-0431dbc8946a" xmlns:ns3="425bf11f-de85-48fa-b6b3-84d83c888ec5" targetNamespace="http://schemas.microsoft.com/office/2006/metadata/properties" ma:root="true" ma:fieldsID="6fd43d5f2b2b9c49bc5676a72c4b5ce3" ns2:_="" ns3:_="">
    <xsd:import namespace="7eb85eb2-f6e4-495f-b292-0431dbc8946a"/>
    <xsd:import namespace="425bf11f-de85-48fa-b6b3-84d83c888e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b85eb2-f6e4-495f-b292-0431dbc894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5bf11f-de85-48fa-b6b3-84d83c888ec5" elementFormDefault="qualified">
    <xsd:import namespace="http://schemas.microsoft.com/office/2006/documentManagement/types"/>
    <xsd:import namespace="http://schemas.microsoft.com/office/infopath/2007/PartnerControls"/>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90810BA-F4E2-4019-B838-F9533B55F530}">
  <ds:schemaRefs>
    <ds:schemaRef ds:uri="http://schemas.microsoft.com/sharepoint/v3/contenttype/forms"/>
  </ds:schemaRefs>
</ds:datastoreItem>
</file>

<file path=customXml/itemProps2.xml><?xml version="1.0" encoding="utf-8"?>
<ds:datastoreItem xmlns:ds="http://schemas.openxmlformats.org/officeDocument/2006/customXml" ds:itemID="{B92CE636-E4D3-4267-82B0-91D3BBA374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b85eb2-f6e4-495f-b292-0431dbc8946a"/>
    <ds:schemaRef ds:uri="425bf11f-de85-48fa-b6b3-84d83c888e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386162-0FBD-40AC-8A5E-85C51E9A068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1455</Words>
  <Application>Microsoft Office PowerPoint</Application>
  <PresentationFormat>Breitbild</PresentationFormat>
  <Paragraphs>77</Paragraphs>
  <Slides>13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13</vt:i4>
      </vt:variant>
    </vt:vector>
  </HeadingPairs>
  <TitlesOfParts>
    <vt:vector size="18" baseType="lpstr">
      <vt:lpstr>Arial</vt:lpstr>
      <vt:lpstr>Calibri</vt:lpstr>
      <vt:lpstr>Calibri Light</vt:lpstr>
      <vt:lpstr>Wingdings</vt:lpstr>
      <vt:lpstr>Retrospect</vt:lpstr>
      <vt:lpstr>Die Klimakrise in Russland</vt:lpstr>
      <vt:lpstr>Geschäfte auf Kosten der Umwelt</vt:lpstr>
      <vt:lpstr>Geschäfte auf Kosten der Umwelt</vt:lpstr>
      <vt:lpstr>Geschäfte auf Kosten der Umwelt</vt:lpstr>
      <vt:lpstr>Geschäfte auf Kosten der Umwelt</vt:lpstr>
      <vt:lpstr>Umweltpolitik in Russland</vt:lpstr>
      <vt:lpstr>Auswirkungen der Klimakrise</vt:lpstr>
      <vt:lpstr>Die russische Umweltbewegung</vt:lpstr>
      <vt:lpstr>Die russische Umweltbewegung</vt:lpstr>
      <vt:lpstr>Was macht der DRA?</vt:lpstr>
      <vt:lpstr>Gesetzesverschärfungen seit Ukraine-Krieg</vt:lpstr>
      <vt:lpstr>Anti-Kriegs-Proteste und staatliche Reaktionen</vt:lpstr>
      <vt:lpstr>Literatur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Felix Jaitner</dc:creator>
  <cp:lastModifiedBy>Manfred Dümmer</cp:lastModifiedBy>
  <cp:revision>261</cp:revision>
  <dcterms:created xsi:type="dcterms:W3CDTF">2021-11-10T13:04:40Z</dcterms:created>
  <dcterms:modified xsi:type="dcterms:W3CDTF">2022-05-20T08:46:50Z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0x01010032DB87270E14B14ABE35478BAD0FBBC1</vt:lpwstr>
  </property>
</Properties>
</file>